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7" r:id="rId6"/>
    <p:sldId id="260" r:id="rId7"/>
    <p:sldId id="261" r:id="rId8"/>
    <p:sldId id="269" r:id="rId9"/>
    <p:sldId id="262" r:id="rId10"/>
    <p:sldId id="264" r:id="rId11"/>
    <p:sldId id="266" r:id="rId12"/>
    <p:sldId id="265" r:id="rId13"/>
  </p:sldIdLst>
  <p:sldSz cx="14630400" cy="8229600"/>
  <p:notesSz cx="8229600" cy="14630400"/>
  <p:embeddedFontLst>
    <p:embeddedFont>
      <p:font typeface="Cascadia Code" panose="020B0609020000020004" pitchFamily="49" charset="0"/>
      <p:regular r:id="rId15"/>
      <p:bold r:id="rId16"/>
      <p:italic r:id="rId17"/>
      <p:boldItalic r:id="rId18"/>
    </p:embeddedFont>
    <p:embeddedFont>
      <p:font typeface="Wingdings 3" panose="05040102010807070707" pitchFamily="18" charset="2"/>
      <p:regular r:id="rId19"/>
    </p:embeddedFont>
    <p:embeddedFont>
      <p:font typeface="Algerian" panose="04020705040A02060702" pitchFamily="82" charset="0"/>
      <p:regular r:id="rId20"/>
    </p:embeddedFont>
    <p:embeddedFont>
      <p:font typeface="Gelasio" panose="020B0604020202020204" charset="0"/>
      <p:regular r:id="rId21"/>
    </p:embeddedFont>
    <p:embeddedFont>
      <p:font typeface="Arial Rounded MT Bold" panose="020F0704030504030204" pitchFamily="34" charset="0"/>
      <p:regular r:id="rId22"/>
    </p:embeddedFont>
    <p:embeddedFont>
      <p:font typeface="Gelasio Semi Bold" panose="020B0604020202020204" charset="0"/>
      <p:regular r:id="rId23"/>
    </p:embeddedFont>
    <p:embeddedFont>
      <p:font typeface="Century Gothic" panose="020B0502020202020204" pitchFamily="3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27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4410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86200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86394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dirty="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27268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48042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dirty="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773857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260035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2336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967621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270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893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92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340066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509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847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922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55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578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80896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123326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38010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43986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604599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00046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59310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7/22/2025</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283958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CrisscrossEtching trans="37000" pressure="10"/>
                    </a14:imgEffect>
                  </a14:imgLayer>
                </a14:imgProps>
              </a:ex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0" name="TextBox 9"/>
          <p:cNvSpPr txBox="1"/>
          <p:nvPr/>
        </p:nvSpPr>
        <p:spPr>
          <a:xfrm>
            <a:off x="8297334" y="6756399"/>
            <a:ext cx="5808134" cy="1261884"/>
          </a:xfrm>
          <a:prstGeom prst="rect">
            <a:avLst/>
          </a:prstGeom>
          <a:noFill/>
        </p:spPr>
        <p:txBody>
          <a:bodyPr wrap="square" rtlCol="0">
            <a:spAutoFit/>
          </a:bodyPr>
          <a:lstStyle/>
          <a:p>
            <a:r>
              <a:rPr lang="en-US" sz="2800" dirty="0">
                <a:latin typeface="Algerian" panose="04020705040A02060702" pitchFamily="82" charset="0"/>
              </a:rPr>
              <a:t>Made by:</a:t>
            </a:r>
          </a:p>
          <a:p>
            <a:r>
              <a:rPr lang="en-US" sz="2400" dirty="0" err="1">
                <a:latin typeface="Algerian" panose="04020705040A02060702" pitchFamily="82" charset="0"/>
              </a:rPr>
              <a:t>Riddhita</a:t>
            </a:r>
            <a:r>
              <a:rPr lang="en-US" sz="2400" dirty="0">
                <a:latin typeface="Algerian" panose="04020705040A02060702" pitchFamily="82" charset="0"/>
              </a:rPr>
              <a:t> Chakraborty,</a:t>
            </a:r>
          </a:p>
          <a:p>
            <a:r>
              <a:rPr lang="en-US" sz="2400" dirty="0">
                <a:latin typeface="Algerian" panose="04020705040A02060702" pitchFamily="82" charset="0"/>
              </a:rPr>
              <a:t>Shreya </a:t>
            </a:r>
            <a:r>
              <a:rPr lang="en-US" sz="2400" dirty="0" err="1">
                <a:latin typeface="Algerian" panose="04020705040A02060702" pitchFamily="82" charset="0"/>
              </a:rPr>
              <a:t>Majumdar</a:t>
            </a:r>
            <a:endParaRPr lang="en-US" sz="2400" dirty="0">
              <a:latin typeface="Algerian" panose="04020705040A02060702" pitchFamily="82" charset="0"/>
            </a:endParaRPr>
          </a:p>
        </p:txBody>
      </p:sp>
      <p:sp>
        <p:nvSpPr>
          <p:cNvPr id="11" name="Rectangle 10"/>
          <p:cNvSpPr/>
          <p:nvPr/>
        </p:nvSpPr>
        <p:spPr>
          <a:xfrm>
            <a:off x="696234" y="1034533"/>
            <a:ext cx="12003766" cy="4062651"/>
          </a:xfrm>
          <a:prstGeom prst="rect">
            <a:avLst/>
          </a:prstGeom>
        </p:spPr>
        <p:txBody>
          <a:bodyPr wrap="square">
            <a:spAutoFit/>
          </a:bodyPr>
          <a:lstStyle/>
          <a:p>
            <a:r>
              <a:rPr lang="en-US" sz="7200" b="1" dirty="0">
                <a:ln w="0">
                  <a:solidFill>
                    <a:schemeClr val="tx1">
                      <a:lumMod val="95000"/>
                      <a:lumOff val="5000"/>
                    </a:schemeClr>
                  </a:solidFill>
                </a:ln>
                <a:solidFill>
                  <a:schemeClr val="accent1"/>
                </a:solidFill>
                <a:effectLst>
                  <a:glow rad="101600">
                    <a:schemeClr val="accent2">
                      <a:satMod val="175000"/>
                      <a:alpha val="40000"/>
                    </a:schemeClr>
                  </a:glow>
                  <a:outerShdw blurRad="50800" dist="38100" dir="5400000" algn="t" rotWithShape="0">
                    <a:prstClr val="black">
                      <a:alpha val="40000"/>
                    </a:prstClr>
                  </a:outerShdw>
                </a:effectLst>
                <a:latin typeface="Gelasio Semi Bold" panose="020B0604020202020204" charset="0"/>
                <a:cs typeface="Gelasio Semi Bold" panose="020B0604020202020204" charset="0"/>
              </a:rPr>
              <a:t>Emotion Recognition from Coloring Tasks:</a:t>
            </a:r>
          </a:p>
          <a:p>
            <a:r>
              <a:rPr lang="en-US" sz="4800" b="1" dirty="0">
                <a:ln w="0"/>
                <a:solidFill>
                  <a:schemeClr val="accent1">
                    <a:lumMod val="50000"/>
                  </a:schemeClr>
                </a:solidFill>
                <a:effectLst>
                  <a:outerShdw blurRad="38100" dist="25400" dir="5400000" algn="ctr" rotWithShape="0">
                    <a:srgbClr val="6E747A">
                      <a:alpha val="43000"/>
                    </a:srgbClr>
                  </a:outerShdw>
                </a:effectLst>
                <a:latin typeface="Arial Rounded MT Bold" panose="020F0704030504030204" pitchFamily="34" charset="0"/>
              </a:rPr>
              <a:t>A Comparative Study on the Performance of CNN Variants</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artisticCrisscrossEtching trans="25000" pressure="3"/>
                    </a14:imgEffect>
                  </a14:imgLayer>
                </a14:imgProps>
              </a:ext>
              <a:ext uri="{28A0092B-C50C-407E-A947-70E740481C1C}">
                <a14:useLocalDpi xmlns:a14="http://schemas.microsoft.com/office/drawing/2010/main" val="0"/>
              </a:ext>
            </a:extLst>
          </a:blip>
          <a:stretch>
            <a:fillRect/>
          </a:stretch>
        </p:blipFill>
        <p:spPr>
          <a:xfrm>
            <a:off x="123204" y="0"/>
            <a:ext cx="14507196" cy="8229600"/>
          </a:xfrm>
          <a:prstGeom prst="rect">
            <a:avLst/>
          </a:prstGeom>
        </p:spPr>
      </p:pic>
      <p:sp>
        <p:nvSpPr>
          <p:cNvPr id="3" name="Text 0"/>
          <p:cNvSpPr/>
          <p:nvPr/>
        </p:nvSpPr>
        <p:spPr>
          <a:xfrm>
            <a:off x="1347537" y="144379"/>
            <a:ext cx="12063663" cy="1959605"/>
          </a:xfrm>
          <a:prstGeom prst="rect">
            <a:avLst/>
          </a:prstGeom>
          <a:solidFill>
            <a:schemeClr val="accent2">
              <a:lumMod val="20000"/>
              <a:lumOff val="80000"/>
            </a:schemeClr>
          </a:solidFill>
          <a:ln/>
        </p:spPr>
        <p:txBody>
          <a:bodyPr wrap="square" lIns="0" tIns="0" rIns="0" bIns="0" rtlCol="0" anchor="t"/>
          <a:lstStyle/>
          <a:p>
            <a:pPr marL="0" indent="0" algn="l">
              <a:lnSpc>
                <a:spcPts val="5550"/>
              </a:lnSpc>
              <a:buNone/>
            </a:pPr>
            <a:endParaRPr lang="en-US" sz="5400" b="1" dirty="0" smtClean="0">
              <a:latin typeface="Gelasio Semi Bold" panose="020B0604020202020204" charset="0"/>
              <a:ea typeface="Cascadia Code" panose="020B0609020000020004" pitchFamily="49" charset="0"/>
              <a:cs typeface="Gelasio Semi Bold" panose="020B0604020202020204" charset="0"/>
            </a:endParaRPr>
          </a:p>
          <a:p>
            <a:pPr marL="0" indent="0" algn="l">
              <a:lnSpc>
                <a:spcPts val="5550"/>
              </a:lnSpc>
              <a:buNone/>
            </a:pPr>
            <a:r>
              <a:rPr lang="en-US" sz="5400" b="1" dirty="0" smtClean="0">
                <a:latin typeface="Gelasio Semi Bold" panose="020B0604020202020204" charset="0"/>
                <a:ea typeface="Cascadia Code" panose="020B0609020000020004" pitchFamily="49" charset="0"/>
                <a:cs typeface="Gelasio Semi Bold" panose="020B0604020202020204" charset="0"/>
              </a:rPr>
              <a:t>Conclusion </a:t>
            </a:r>
            <a:r>
              <a:rPr lang="en-US" sz="5400" b="1" dirty="0">
                <a:latin typeface="Gelasio Semi Bold" panose="020B0604020202020204" charset="0"/>
                <a:ea typeface="Cascadia Code" panose="020B0609020000020004" pitchFamily="49" charset="0"/>
                <a:cs typeface="Gelasio Semi Bold" panose="020B0604020202020204" charset="0"/>
              </a:rPr>
              <a:t>and Future Directions</a:t>
            </a:r>
          </a:p>
        </p:txBody>
      </p:sp>
      <p:sp>
        <p:nvSpPr>
          <p:cNvPr id="4" name="Text 1"/>
          <p:cNvSpPr/>
          <p:nvPr/>
        </p:nvSpPr>
        <p:spPr>
          <a:xfrm>
            <a:off x="3598591" y="2176165"/>
            <a:ext cx="7556422" cy="1256829"/>
          </a:xfrm>
          <a:prstGeom prst="rect">
            <a:avLst/>
          </a:prstGeom>
          <a:solidFill>
            <a:srgbClr val="FFFFCC"/>
          </a:solidFill>
          <a:ln/>
        </p:spPr>
        <p:txBody>
          <a:bodyPr wrap="square" lIns="0" tIns="0" rIns="0" bIns="0" rtlCol="0" anchor="t"/>
          <a:lstStyle/>
          <a:p>
            <a:pPr marL="0" indent="0" algn="l">
              <a:lnSpc>
                <a:spcPts val="2850"/>
              </a:lnSpc>
              <a:buNone/>
            </a:pPr>
            <a:r>
              <a:rPr lang="en-US" sz="2400" dirty="0">
                <a:latin typeface="Gelasio" pitchFamily="34" charset="0"/>
                <a:ea typeface="Gelasio" pitchFamily="34" charset="-122"/>
                <a:cs typeface="Gelasio" pitchFamily="34" charset="-120"/>
              </a:rPr>
              <a:t>This research significantly advances explainable AI systems for emotion recognition by making CNN models interpretable.</a:t>
            </a:r>
            <a:endParaRPr lang="en-US" sz="2400" dirty="0"/>
          </a:p>
        </p:txBody>
      </p:sp>
      <p:sp>
        <p:nvSpPr>
          <p:cNvPr id="5" name="Text 2"/>
          <p:cNvSpPr/>
          <p:nvPr/>
        </p:nvSpPr>
        <p:spPr>
          <a:xfrm>
            <a:off x="3598592" y="3649924"/>
            <a:ext cx="7556421" cy="1572830"/>
          </a:xfrm>
          <a:prstGeom prst="rect">
            <a:avLst/>
          </a:prstGeom>
          <a:solidFill>
            <a:srgbClr val="FFFFCC"/>
          </a:solidFill>
          <a:ln/>
        </p:spPr>
        <p:txBody>
          <a:bodyPr wrap="square" lIns="0" tIns="0" rIns="0" bIns="0" rtlCol="0" anchor="t"/>
          <a:lstStyle/>
          <a:p>
            <a:pPr marL="0" indent="0" algn="l">
              <a:lnSpc>
                <a:spcPts val="2850"/>
              </a:lnSpc>
              <a:buNone/>
            </a:pPr>
            <a:r>
              <a:rPr lang="en-US" sz="2400" dirty="0">
                <a:latin typeface="Gelasio" pitchFamily="34" charset="0"/>
                <a:ea typeface="Gelasio" pitchFamily="34" charset="-122"/>
                <a:cs typeface="Gelasio" pitchFamily="34" charset="-120"/>
              </a:rPr>
              <a:t>Combining advanced CNN techniques with explainable AI methods enhances performance and transparency, paving the way for reliable applications in psychological diagnostics and human-computer interaction systems.</a:t>
            </a:r>
            <a:endParaRPr lang="en-US"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068" y="0"/>
            <a:ext cx="14020800" cy="8877921"/>
          </a:xfrm>
          <a:prstGeom prst="rect">
            <a:avLst/>
          </a:prstGeom>
          <a:noFill/>
        </p:spPr>
        <p:txBody>
          <a:bodyPr wrap="square" rtlCol="0">
            <a:spAutoFit/>
          </a:bodyPr>
          <a:lstStyle/>
          <a:p>
            <a:r>
              <a:rPr lang="en-IN" sz="5400" b="1" dirty="0" smtClean="0">
                <a:ln>
                  <a:solidFill>
                    <a:schemeClr val="tx1">
                      <a:lumMod val="95000"/>
                      <a:lumOff val="5000"/>
                    </a:schemeClr>
                  </a:solidFill>
                </a:ln>
                <a:solidFill>
                  <a:schemeClr val="accent1">
                    <a:lumMod val="40000"/>
                    <a:lumOff val="60000"/>
                  </a:schemeClr>
                </a:solidFill>
              </a:rPr>
              <a:t>References:</a:t>
            </a:r>
            <a:endParaRPr lang="en-US" sz="5400" dirty="0">
              <a:ln>
                <a:solidFill>
                  <a:schemeClr val="tx1">
                    <a:lumMod val="95000"/>
                    <a:lumOff val="5000"/>
                  </a:schemeClr>
                </a:solidFill>
              </a:ln>
              <a:solidFill>
                <a:schemeClr val="accent1">
                  <a:lumMod val="40000"/>
                  <a:lumOff val="60000"/>
                </a:schemeClr>
              </a:solidFill>
            </a:endParaRPr>
          </a:p>
          <a:p>
            <a:pPr marL="342900" lvl="0" indent="-342900" fontAlgn="base" hangingPunct="0">
              <a:buFont typeface="+mj-lt"/>
              <a:buAutoNum type="arabicPeriod"/>
            </a:pPr>
            <a:r>
              <a:rPr lang="en-IN" sz="2000" b="1" dirty="0"/>
              <a:t>Picard, R. W. (1997). </a:t>
            </a:r>
            <a:r>
              <a:rPr lang="en-IN" sz="2000" b="1" i="1" dirty="0"/>
              <a:t>Affective computing</a:t>
            </a:r>
            <a:r>
              <a:rPr lang="en-IN" sz="2000" b="1" dirty="0"/>
              <a:t>. MIT Press.</a:t>
            </a:r>
            <a:endParaRPr lang="en-US" sz="2000" b="1" dirty="0"/>
          </a:p>
          <a:p>
            <a:pPr marL="342900" lvl="0" indent="-342900" fontAlgn="base" hangingPunct="0">
              <a:buFont typeface="+mj-lt"/>
              <a:buAutoNum type="arabicPeriod"/>
            </a:pPr>
            <a:r>
              <a:rPr lang="en-IN" sz="2000" b="1" dirty="0"/>
              <a:t>McDuff, D., &amp; </a:t>
            </a:r>
            <a:r>
              <a:rPr lang="en-IN" sz="2000" b="1" dirty="0" err="1"/>
              <a:t>Kaliouby</a:t>
            </a:r>
            <a:r>
              <a:rPr lang="en-IN" sz="2000" b="1" dirty="0"/>
              <a:t>, R. E. (2015). </a:t>
            </a:r>
            <a:r>
              <a:rPr lang="en-IN" sz="2000" b="1" dirty="0" err="1"/>
              <a:t>Affectiva</a:t>
            </a:r>
            <a:r>
              <a:rPr lang="en-IN" sz="2000" b="1" dirty="0"/>
              <a:t>: technology for measuring and communicating emotion. </a:t>
            </a:r>
            <a:r>
              <a:rPr lang="en-IN" sz="2000" b="1" i="1" dirty="0"/>
              <a:t>Proceedings of the 2015 ACM International Joint Conference on Pervasive and Ubiquitous Computing</a:t>
            </a:r>
            <a:r>
              <a:rPr lang="en-IN" sz="2000" b="1" dirty="0"/>
              <a:t>.</a:t>
            </a:r>
            <a:endParaRPr lang="en-US" sz="2000" b="1" dirty="0"/>
          </a:p>
          <a:p>
            <a:pPr marL="342900" lvl="0" indent="-342900" fontAlgn="base" hangingPunct="0">
              <a:buFont typeface="+mj-lt"/>
              <a:buAutoNum type="arabicPeriod"/>
            </a:pPr>
            <a:r>
              <a:rPr lang="en-IN" sz="2000" b="1" dirty="0" err="1"/>
              <a:t>Jonauskaite</a:t>
            </a:r>
            <a:r>
              <a:rPr lang="en-IN" sz="2000" b="1" dirty="0"/>
              <a:t>, D., et al. (2019). A machine learning approach to quantify the specificity of colour–emotion associations and their cultural differences. </a:t>
            </a:r>
            <a:r>
              <a:rPr lang="en-IN" sz="2000" b="1" i="1" dirty="0"/>
              <a:t>Royal Society Open Science</a:t>
            </a:r>
            <a:r>
              <a:rPr lang="en-IN" sz="2000" b="1" dirty="0"/>
              <a:t>. </a:t>
            </a:r>
            <a:endParaRPr lang="en-US" sz="2000" b="1" dirty="0"/>
          </a:p>
          <a:p>
            <a:pPr marL="342900" lvl="0" indent="-342900" fontAlgn="base" hangingPunct="0">
              <a:buFont typeface="+mj-lt"/>
              <a:buAutoNum type="arabicPeriod"/>
            </a:pPr>
            <a:r>
              <a:rPr lang="en-IN" sz="2000" b="1" dirty="0"/>
              <a:t>Marcus, A. (1992). Graphic design for electronic documents and user interfaces. ACM Press.</a:t>
            </a:r>
            <a:endParaRPr lang="en-US" sz="2000" b="1" dirty="0"/>
          </a:p>
          <a:p>
            <a:pPr marL="342900" lvl="0" indent="-342900" fontAlgn="base" hangingPunct="0">
              <a:buFont typeface="+mj-lt"/>
              <a:buAutoNum type="arabicPeriod"/>
            </a:pPr>
            <a:r>
              <a:rPr lang="en-IN" sz="2000" b="1" dirty="0"/>
              <a:t>Werner, T., et al. (2021). Mood Adaptive Display </a:t>
            </a:r>
            <a:r>
              <a:rPr lang="en-IN" sz="2000" b="1" dirty="0" err="1"/>
              <a:t>Coloring</a:t>
            </a:r>
            <a:r>
              <a:rPr lang="en-IN" sz="2000" b="1" dirty="0"/>
              <a:t>: Utilizing Modern Machine Learning Techniques and Intelligent </a:t>
            </a:r>
            <a:r>
              <a:rPr lang="en-IN" sz="2000" b="1" dirty="0" err="1"/>
              <a:t>Coloring</a:t>
            </a:r>
            <a:r>
              <a:rPr lang="en-IN" sz="2000" b="1" dirty="0"/>
              <a:t> to Influence the Mood of PC Users. </a:t>
            </a:r>
            <a:r>
              <a:rPr lang="en-IN" sz="2000" b="1" i="1" dirty="0"/>
              <a:t>ACHI 2021</a:t>
            </a:r>
            <a:r>
              <a:rPr lang="en-IN" sz="2000" b="1" dirty="0"/>
              <a:t>.</a:t>
            </a:r>
            <a:endParaRPr lang="en-US" sz="2000" b="1" dirty="0"/>
          </a:p>
          <a:p>
            <a:pPr marL="342900" lvl="0" indent="-342900" fontAlgn="base" hangingPunct="0">
              <a:buFont typeface="+mj-lt"/>
              <a:buAutoNum type="arabicPeriod"/>
            </a:pPr>
            <a:r>
              <a:rPr lang="en-IN" sz="2000" b="1" dirty="0" err="1"/>
              <a:t>Yildirim</a:t>
            </a:r>
            <a:r>
              <a:rPr lang="en-IN" sz="2000" b="1" dirty="0"/>
              <a:t>, I., et al. (2021). </a:t>
            </a:r>
            <a:r>
              <a:rPr lang="en-IN" sz="2000" b="1" dirty="0" err="1"/>
              <a:t>Color</a:t>
            </a:r>
            <a:r>
              <a:rPr lang="en-IN" sz="2000" b="1" dirty="0"/>
              <a:t> and Sentiment: A Study of Emotion-Based </a:t>
            </a:r>
            <a:r>
              <a:rPr lang="en-IN" sz="2000" b="1" dirty="0" err="1"/>
              <a:t>Color</a:t>
            </a:r>
            <a:r>
              <a:rPr lang="en-IN" sz="2000" b="1" dirty="0"/>
              <a:t> Palettes in Marketing. </a:t>
            </a:r>
            <a:r>
              <a:rPr lang="en-IN" sz="2000" b="1" i="1" dirty="0"/>
              <a:t>arXiv:2407.16064</a:t>
            </a:r>
            <a:r>
              <a:rPr lang="en-IN" sz="2000" b="1" dirty="0"/>
              <a:t>. </a:t>
            </a:r>
            <a:endParaRPr lang="en-US" sz="2000" b="1" dirty="0"/>
          </a:p>
          <a:p>
            <a:pPr marL="342900" lvl="0" indent="-342900" fontAlgn="base" hangingPunct="0">
              <a:buFont typeface="+mj-lt"/>
              <a:buAutoNum type="arabicPeriod"/>
            </a:pPr>
            <a:r>
              <a:rPr lang="en-IN" sz="2000" b="1" dirty="0" err="1"/>
              <a:t>Nie</a:t>
            </a:r>
            <a:r>
              <a:rPr lang="en-IN" sz="2000" b="1" dirty="0"/>
              <a:t>, T., &amp; </a:t>
            </a:r>
            <a:r>
              <a:rPr lang="en-IN" sz="2000" b="1" dirty="0" err="1"/>
              <a:t>Lv</a:t>
            </a:r>
            <a:r>
              <a:rPr lang="en-IN" sz="2000" b="1" dirty="0"/>
              <a:t>, X. (2021). Deep Learning-Based Machine </a:t>
            </a:r>
            <a:r>
              <a:rPr lang="en-IN" sz="2000" b="1" dirty="0" err="1"/>
              <a:t>Color</a:t>
            </a:r>
            <a:r>
              <a:rPr lang="en-IN" sz="2000" b="1" dirty="0"/>
              <a:t> Emotion Generation. </a:t>
            </a:r>
            <a:r>
              <a:rPr lang="en-IN" sz="2000" b="1" i="1" dirty="0"/>
              <a:t>IJACSA</a:t>
            </a:r>
            <a:r>
              <a:rPr lang="en-IN" sz="2000" b="1" dirty="0"/>
              <a:t>. </a:t>
            </a:r>
            <a:endParaRPr lang="en-US" sz="2000" b="1" dirty="0"/>
          </a:p>
          <a:p>
            <a:pPr marL="342900" lvl="0" indent="-342900" fontAlgn="base" hangingPunct="0">
              <a:buFont typeface="+mj-lt"/>
              <a:buAutoNum type="arabicPeriod"/>
            </a:pPr>
            <a:r>
              <a:rPr lang="en-IN" sz="2000" b="1" dirty="0" err="1"/>
              <a:t>Shagyrov</a:t>
            </a:r>
            <a:r>
              <a:rPr lang="en-IN" sz="2000" b="1" dirty="0"/>
              <a:t>, M., &amp; </a:t>
            </a:r>
            <a:r>
              <a:rPr lang="en-IN" sz="2000" b="1" dirty="0" err="1"/>
              <a:t>Shamoi</a:t>
            </a:r>
            <a:r>
              <a:rPr lang="en-IN" sz="2000" b="1" dirty="0"/>
              <a:t>, P. (2024). </a:t>
            </a:r>
            <a:r>
              <a:rPr lang="en-IN" sz="2000" b="1" dirty="0" err="1"/>
              <a:t>Color</a:t>
            </a:r>
            <a:r>
              <a:rPr lang="en-IN" sz="2000" b="1" dirty="0"/>
              <a:t> and Sentiment in Marketing. </a:t>
            </a:r>
            <a:r>
              <a:rPr lang="en-IN" sz="2000" b="1" i="1" dirty="0"/>
              <a:t>SCIS &amp; ISIS 2024</a:t>
            </a:r>
            <a:r>
              <a:rPr lang="en-IN" sz="2000" b="1" dirty="0"/>
              <a:t>, IEEE.</a:t>
            </a:r>
            <a:endParaRPr lang="en-US" sz="2000" b="1" dirty="0"/>
          </a:p>
          <a:p>
            <a:pPr marL="342900" lvl="0" indent="-342900" fontAlgn="base" hangingPunct="0">
              <a:buFont typeface="+mj-lt"/>
              <a:buAutoNum type="arabicPeriod"/>
            </a:pPr>
            <a:r>
              <a:rPr lang="en-IN" sz="2000" b="1" dirty="0"/>
              <a:t>Elliot, A.J., &amp; </a:t>
            </a:r>
            <a:r>
              <a:rPr lang="en-IN" sz="2000" b="1" dirty="0" err="1"/>
              <a:t>Aarts</a:t>
            </a:r>
            <a:r>
              <a:rPr lang="en-IN" sz="2000" b="1" dirty="0"/>
              <a:t>, H. (2011). Perception of the </a:t>
            </a:r>
            <a:r>
              <a:rPr lang="en-IN" sz="2000" b="1" dirty="0" err="1"/>
              <a:t>color</a:t>
            </a:r>
            <a:r>
              <a:rPr lang="en-IN" sz="2000" b="1" dirty="0"/>
              <a:t> red enhances the force and velocity of motor output. </a:t>
            </a:r>
            <a:r>
              <a:rPr lang="en-IN" sz="2000" b="1" i="1" dirty="0"/>
              <a:t>Emotion</a:t>
            </a:r>
            <a:r>
              <a:rPr lang="en-IN" sz="2000" b="1" dirty="0"/>
              <a:t>, 11(2), 445.</a:t>
            </a:r>
            <a:endParaRPr lang="en-US" sz="2000" b="1" dirty="0"/>
          </a:p>
          <a:p>
            <a:pPr marL="342900" lvl="0" indent="-342900" fontAlgn="base" hangingPunct="0">
              <a:buFont typeface="+mj-lt"/>
              <a:buAutoNum type="arabicPeriod"/>
            </a:pPr>
            <a:r>
              <a:rPr lang="en-IN" sz="2000" b="1" dirty="0" err="1"/>
              <a:t>Venhoeven</a:t>
            </a:r>
            <a:r>
              <a:rPr lang="en-IN" sz="2000" b="1" dirty="0"/>
              <a:t>, L.A., </a:t>
            </a:r>
            <a:r>
              <a:rPr lang="en-IN" sz="2000" b="1" dirty="0" err="1"/>
              <a:t>Bolderdijk</a:t>
            </a:r>
            <a:r>
              <a:rPr lang="en-IN" sz="2000" b="1" dirty="0"/>
              <a:t>, J.W., &amp; Steg, L. (2020). Why going green feels good. </a:t>
            </a:r>
            <a:r>
              <a:rPr lang="en-IN" sz="2000" b="1" i="1" dirty="0"/>
              <a:t>Journal of Environmental Psychology</a:t>
            </a:r>
            <a:r>
              <a:rPr lang="en-IN" sz="2000" b="1" dirty="0"/>
              <a:t>, 71, 101492</a:t>
            </a:r>
            <a:r>
              <a:rPr lang="en-IN" sz="2000" b="1" dirty="0" smtClean="0"/>
              <a:t>.</a:t>
            </a:r>
          </a:p>
          <a:p>
            <a:pPr marL="342900" lvl="0" indent="-342900" fontAlgn="base" hangingPunct="0">
              <a:buFont typeface="+mj-lt"/>
              <a:buAutoNum type="arabicPeriod"/>
            </a:pPr>
            <a:r>
              <a:rPr lang="en-IN" sz="2000" b="1" dirty="0"/>
              <a:t>Clarke, T., &amp; </a:t>
            </a:r>
            <a:r>
              <a:rPr lang="en-IN" sz="2000" b="1" dirty="0" err="1"/>
              <a:t>Costall</a:t>
            </a:r>
            <a:r>
              <a:rPr lang="en-IN" sz="2000" b="1" dirty="0"/>
              <a:t>, A. (2008). The emotional connotations of </a:t>
            </a:r>
            <a:r>
              <a:rPr lang="en-IN" sz="2000" b="1" dirty="0" err="1"/>
              <a:t>color</a:t>
            </a:r>
            <a:r>
              <a:rPr lang="en-IN" sz="2000" b="1" dirty="0"/>
              <a:t>: A qualitative investigation. </a:t>
            </a:r>
            <a:r>
              <a:rPr lang="en-IN" sz="2000" b="1" i="1" dirty="0" err="1"/>
              <a:t>Color</a:t>
            </a:r>
            <a:r>
              <a:rPr lang="en-IN" sz="2000" b="1" i="1" dirty="0"/>
              <a:t> Research &amp; Application</a:t>
            </a:r>
            <a:r>
              <a:rPr lang="en-IN" sz="2000" b="1" dirty="0"/>
              <a:t>, 33(5), 406-410.</a:t>
            </a:r>
            <a:endParaRPr lang="en-US" sz="2000" b="1" dirty="0"/>
          </a:p>
          <a:p>
            <a:pPr marL="342900" lvl="0" indent="-342900" fontAlgn="base" hangingPunct="0">
              <a:buFont typeface="+mj-lt"/>
              <a:buAutoNum type="arabicPeriod"/>
            </a:pPr>
            <a:r>
              <a:rPr lang="en-IN" sz="2000" b="1" dirty="0" err="1"/>
              <a:t>Jonauskaite</a:t>
            </a:r>
            <a:r>
              <a:rPr lang="en-IN" sz="2000" b="1" dirty="0"/>
              <a:t>, D., et al. (2019). [See ref. 3]</a:t>
            </a:r>
            <a:endParaRPr lang="en-US" sz="2000" b="1" dirty="0"/>
          </a:p>
          <a:p>
            <a:pPr marL="342900" lvl="0" indent="-342900" fontAlgn="base" hangingPunct="0">
              <a:buFont typeface="+mj-lt"/>
              <a:buAutoNum type="arabicPeriod"/>
            </a:pPr>
            <a:r>
              <a:rPr lang="en-IN" sz="2000" b="1" dirty="0" err="1"/>
              <a:t>Doma</a:t>
            </a:r>
            <a:r>
              <a:rPr lang="en-IN" sz="2000" b="1" dirty="0"/>
              <a:t>, V., &amp; </a:t>
            </a:r>
            <a:r>
              <a:rPr lang="en-IN" sz="2000" b="1" dirty="0" err="1"/>
              <a:t>Pirouz</a:t>
            </a:r>
            <a:r>
              <a:rPr lang="en-IN" sz="2000" b="1" dirty="0"/>
              <a:t>, M. (2020). A comparative analysis of machine learning methods for emotion recognition using EEG and peripheral physiological signals. </a:t>
            </a:r>
            <a:r>
              <a:rPr lang="en-IN" sz="2000" b="1" i="1" dirty="0"/>
              <a:t>J Big Data</a:t>
            </a:r>
            <a:r>
              <a:rPr lang="en-IN" sz="2000" b="1" dirty="0"/>
              <a:t>, 7, 18.</a:t>
            </a:r>
            <a:endParaRPr lang="en-US" sz="2000" b="1" dirty="0"/>
          </a:p>
          <a:p>
            <a:pPr marL="342900" lvl="0" indent="-342900" fontAlgn="base" hangingPunct="0">
              <a:buFont typeface="+mj-lt"/>
              <a:buAutoNum type="arabicPeriod"/>
            </a:pPr>
            <a:r>
              <a:rPr lang="en-IN" sz="2000" b="1" dirty="0" err="1"/>
              <a:t>Achlioptas</a:t>
            </a:r>
            <a:r>
              <a:rPr lang="en-IN" sz="2000" b="1" dirty="0"/>
              <a:t>, P., et al. (2021). </a:t>
            </a:r>
            <a:r>
              <a:rPr lang="en-IN" sz="2000" b="1" dirty="0" err="1"/>
              <a:t>ArtEmis</a:t>
            </a:r>
            <a:r>
              <a:rPr lang="en-IN" sz="2000" b="1" dirty="0"/>
              <a:t>: Affective Language for Visual Art. </a:t>
            </a:r>
            <a:r>
              <a:rPr lang="en-IN" sz="2000" b="1" i="1" dirty="0"/>
              <a:t>CVPR</a:t>
            </a:r>
            <a:r>
              <a:rPr lang="en-IN" sz="2000" b="1" dirty="0"/>
              <a:t>. </a:t>
            </a:r>
            <a:endParaRPr lang="en-US" sz="2000" b="1" dirty="0"/>
          </a:p>
          <a:p>
            <a:pPr marL="342900" lvl="0" indent="-342900" fontAlgn="base" hangingPunct="0">
              <a:buFont typeface="+mj-lt"/>
              <a:buAutoNum type="arabicPeriod"/>
            </a:pPr>
            <a:r>
              <a:rPr lang="en-IN" sz="2000" b="1" dirty="0"/>
              <a:t>Glowinski, D., et al. (2015). Towards a minimal representation of affective gestures. </a:t>
            </a:r>
            <a:r>
              <a:rPr lang="en-IN" sz="2000" b="1" i="1" dirty="0"/>
              <a:t>ACII 2015</a:t>
            </a:r>
            <a:r>
              <a:rPr lang="en-IN" sz="2000" b="1" dirty="0"/>
              <a:t>, IEEE, 498–504.</a:t>
            </a:r>
            <a:endParaRPr lang="en-US" sz="2000" b="1" dirty="0"/>
          </a:p>
          <a:p>
            <a:pPr marL="342900" lvl="0" indent="-342900" fontAlgn="base" hangingPunct="0">
              <a:buFont typeface="+mj-lt"/>
              <a:buAutoNum type="arabicPeriod"/>
            </a:pPr>
            <a:endParaRPr lang="en-IN" dirty="0" smtClean="0"/>
          </a:p>
          <a:p>
            <a:pPr marL="342900" lvl="0" indent="-342900" fontAlgn="base" hangingPunct="0">
              <a:buFont typeface="+mj-lt"/>
              <a:buAutoNum type="arabicPeriod"/>
            </a:pPr>
            <a:endParaRPr lang="en-US" dirty="0"/>
          </a:p>
        </p:txBody>
      </p:sp>
    </p:spTree>
    <p:extLst>
      <p:ext uri="{BB962C8B-B14F-4D97-AF65-F5344CB8AC3E}">
        <p14:creationId xmlns:p14="http://schemas.microsoft.com/office/powerpoint/2010/main" val="16498713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67" y="0"/>
            <a:ext cx="8212667" cy="8212667"/>
          </a:xfrm>
          <a:prstGeom prst="rect">
            <a:avLst/>
          </a:prstGeom>
        </p:spPr>
      </p:pic>
      <p:sp>
        <p:nvSpPr>
          <p:cNvPr id="3" name="TextBox 2"/>
          <p:cNvSpPr txBox="1"/>
          <p:nvPr/>
        </p:nvSpPr>
        <p:spPr>
          <a:xfrm>
            <a:off x="626534" y="3321503"/>
            <a:ext cx="13411200" cy="1569660"/>
          </a:xfrm>
          <a:prstGeom prst="rect">
            <a:avLst/>
          </a:prstGeom>
          <a:solidFill>
            <a:schemeClr val="accent2">
              <a:lumMod val="20000"/>
              <a:lumOff val="80000"/>
            </a:schemeClr>
          </a:solidFill>
        </p:spPr>
        <p:txBody>
          <a:bodyPr wrap="square" rtlCol="0">
            <a:spAutoFit/>
          </a:bodyPr>
          <a:lstStyle/>
          <a:p>
            <a:r>
              <a:rPr lang="en-US" sz="9600" dirty="0" smtClean="0">
                <a:latin typeface="Gelasio Semi Bold" panose="020B0604020202020204" charset="0"/>
                <a:cs typeface="Gelasio Semi Bold" panose="020B0604020202020204" charset="0"/>
              </a:rPr>
              <a:t>         THANK YOU</a:t>
            </a:r>
            <a:endParaRPr lang="en-US" sz="9600" dirty="0">
              <a:latin typeface="Gelasio Semi Bold" panose="020B0604020202020204" charset="0"/>
              <a:cs typeface="Gelasio Semi Bold" panose="020B0604020202020204" charset="0"/>
            </a:endParaRPr>
          </a:p>
        </p:txBody>
      </p:sp>
    </p:spTree>
    <p:extLst>
      <p:ext uri="{BB962C8B-B14F-4D97-AF65-F5344CB8AC3E}">
        <p14:creationId xmlns:p14="http://schemas.microsoft.com/office/powerpoint/2010/main" val="34191562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585243" y="2962932"/>
            <a:ext cx="13042821" cy="3568658"/>
          </a:xfrm>
          <a:prstGeom prst="rect">
            <a:avLst/>
          </a:prstGeom>
          <a:noFill/>
          <a:ln/>
        </p:spPr>
        <p:txBody>
          <a:bodyPr wrap="none" lIns="0" tIns="0" rIns="0" bIns="0" rtlCol="0" anchor="t"/>
          <a:lstStyle/>
          <a:p>
            <a:pPr marL="342900" indent="-342900">
              <a:lnSpc>
                <a:spcPts val="2850"/>
              </a:lnSpc>
              <a:buSzPct val="100000"/>
              <a:buFontTx/>
              <a:buChar char="•"/>
            </a:pPr>
            <a:r>
              <a:rPr lang="en-US" sz="2400" dirty="0">
                <a:solidFill>
                  <a:sysClr val="windowText" lastClr="000000"/>
                </a:solidFill>
                <a:latin typeface="Gelasio" pitchFamily="34" charset="0"/>
                <a:ea typeface="Gelasio" pitchFamily="34" charset="-122"/>
                <a:cs typeface="Gelasio" pitchFamily="34" charset="-120"/>
              </a:rPr>
              <a:t>Introduction</a:t>
            </a:r>
            <a:r>
              <a:rPr lang="en-US" sz="2000" dirty="0">
                <a:solidFill>
                  <a:sysClr val="windowText" lastClr="000000"/>
                </a:solidFill>
                <a:latin typeface="Gelasio" pitchFamily="34" charset="0"/>
                <a:ea typeface="Gelasio" pitchFamily="34" charset="-122"/>
                <a:cs typeface="Gelasio" pitchFamily="34" charset="-120"/>
              </a:rPr>
              <a:t>: The Role of Emotions and Color in </a:t>
            </a:r>
          </a:p>
          <a:p>
            <a:pPr>
              <a:lnSpc>
                <a:spcPts val="2850"/>
              </a:lnSpc>
              <a:buSzPct val="100000"/>
            </a:pPr>
            <a:r>
              <a:rPr lang="en-US" sz="2000" dirty="0">
                <a:solidFill>
                  <a:sysClr val="windowText" lastClr="000000"/>
                </a:solidFill>
                <a:latin typeface="Gelasio" pitchFamily="34" charset="0"/>
                <a:ea typeface="Gelasio" pitchFamily="34" charset="-122"/>
                <a:cs typeface="Gelasio" pitchFamily="34" charset="-120"/>
              </a:rPr>
              <a:t>Human Computer Interaction (HCI)</a:t>
            </a:r>
            <a:endParaRPr lang="en-US" sz="2000" dirty="0">
              <a:solidFill>
                <a:sysClr val="windowText" lastClr="000000"/>
              </a:solidFill>
            </a:endParaRPr>
          </a:p>
          <a:p>
            <a:pPr marL="342900" indent="-342900" algn="l">
              <a:lnSpc>
                <a:spcPts val="2850"/>
              </a:lnSpc>
              <a:buSzPct val="100000"/>
              <a:buChar char="•"/>
            </a:pPr>
            <a:endParaRPr lang="en-US" sz="2000" dirty="0">
              <a:solidFill>
                <a:sysClr val="windowText" lastClr="000000"/>
              </a:solidFill>
            </a:endParaRPr>
          </a:p>
        </p:txBody>
      </p:sp>
      <p:sp>
        <p:nvSpPr>
          <p:cNvPr id="2" name="Text 0"/>
          <p:cNvSpPr/>
          <p:nvPr/>
        </p:nvSpPr>
        <p:spPr>
          <a:xfrm>
            <a:off x="585243" y="1801766"/>
            <a:ext cx="6877010" cy="4729824"/>
          </a:xfrm>
          <a:prstGeom prst="rect">
            <a:avLst/>
          </a:prstGeom>
          <a:noFill/>
          <a:ln/>
        </p:spPr>
        <p:txBody>
          <a:bodyPr wrap="none" lIns="0" tIns="0" rIns="0" bIns="0" rtlCol="0" anchor="t">
            <a:scene3d>
              <a:camera prst="orthographicFront"/>
              <a:lightRig rig="soft" dir="t">
                <a:rot lat="0" lon="0" rev="15600000"/>
              </a:lightRig>
            </a:scene3d>
            <a:sp3d extrusionH="57150" prstMaterial="softEdge">
              <a:bevelT w="25400" h="38100"/>
            </a:sp3d>
          </a:bodyPr>
          <a:lstStyle/>
          <a:p>
            <a:pPr marL="0" indent="0" algn="l">
              <a:lnSpc>
                <a:spcPts val="5550"/>
              </a:lnSpc>
              <a:buNone/>
            </a:pPr>
            <a:r>
              <a:rPr lang="en-US" sz="8000" b="1" dirty="0" smtClean="0">
                <a:ln>
                  <a:solidFill>
                    <a:schemeClr val="tx1">
                      <a:lumMod val="95000"/>
                      <a:lumOff val="5000"/>
                    </a:schemeClr>
                  </a:solidFill>
                </a:ln>
                <a:solidFill>
                  <a:schemeClr val="accent4"/>
                </a:solidFill>
                <a:effectLst>
                  <a:outerShdw blurRad="50800" dist="38100" dir="8100000" algn="tr" rotWithShape="0">
                    <a:prstClr val="black">
                      <a:alpha val="40000"/>
                    </a:prstClr>
                  </a:outerShdw>
                </a:effectLst>
                <a:latin typeface="Gelasio Semi Bold" pitchFamily="34" charset="0"/>
                <a:ea typeface="Gelasio Semi Bold" pitchFamily="34" charset="-122"/>
                <a:cs typeface="Gelasio Semi Bold" pitchFamily="34" charset="-120"/>
              </a:rPr>
              <a:t>Agenda:</a:t>
            </a:r>
            <a:endParaRPr lang="en-US" sz="8000" b="1" dirty="0">
              <a:ln>
                <a:solidFill>
                  <a:schemeClr val="tx1">
                    <a:lumMod val="95000"/>
                    <a:lumOff val="5000"/>
                  </a:schemeClr>
                </a:solidFill>
              </a:ln>
              <a:solidFill>
                <a:schemeClr val="accent4"/>
              </a:solidFill>
              <a:effectLst>
                <a:outerShdw blurRad="50800" dist="38100" dir="8100000" algn="tr" rotWithShape="0">
                  <a:prstClr val="black">
                    <a:alpha val="40000"/>
                  </a:prstClr>
                </a:outerShdw>
              </a:effectLst>
            </a:endParaRPr>
          </a:p>
        </p:txBody>
      </p:sp>
      <p:sp>
        <p:nvSpPr>
          <p:cNvPr id="4" name="Text 2"/>
          <p:cNvSpPr/>
          <p:nvPr/>
        </p:nvSpPr>
        <p:spPr>
          <a:xfrm>
            <a:off x="585243" y="380377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ysClr val="windowText" lastClr="000000"/>
                </a:solidFill>
                <a:latin typeface="Gelasio" pitchFamily="34" charset="0"/>
                <a:ea typeface="Gelasio" pitchFamily="34" charset="-122"/>
                <a:cs typeface="Gelasio" pitchFamily="34" charset="-120"/>
              </a:rPr>
              <a:t>Background: </a:t>
            </a:r>
            <a:r>
              <a:rPr lang="en-US" sz="2000" dirty="0">
                <a:solidFill>
                  <a:sysClr val="windowText" lastClr="000000"/>
                </a:solidFill>
                <a:latin typeface="Gelasio" pitchFamily="34" charset="0"/>
                <a:ea typeface="Gelasio" pitchFamily="34" charset="-122"/>
                <a:cs typeface="Gelasio" pitchFamily="34" charset="-120"/>
              </a:rPr>
              <a:t>Previous Studies and Color Psychology</a:t>
            </a:r>
            <a:endParaRPr lang="en-US" sz="2000" dirty="0">
              <a:solidFill>
                <a:sysClr val="windowText" lastClr="000000"/>
              </a:solidFill>
            </a:endParaRPr>
          </a:p>
        </p:txBody>
      </p:sp>
      <p:sp>
        <p:nvSpPr>
          <p:cNvPr id="5" name="Text 3"/>
          <p:cNvSpPr/>
          <p:nvPr/>
        </p:nvSpPr>
        <p:spPr>
          <a:xfrm>
            <a:off x="585242" y="43244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ysClr val="windowText" lastClr="000000"/>
                </a:solidFill>
                <a:latin typeface="Gelasio" pitchFamily="34" charset="0"/>
                <a:ea typeface="Gelasio" pitchFamily="34" charset="-122"/>
                <a:cs typeface="Gelasio" pitchFamily="34" charset="-120"/>
              </a:rPr>
              <a:t>Proposed Methodology: </a:t>
            </a:r>
            <a:r>
              <a:rPr lang="en-US" sz="2000" dirty="0">
                <a:solidFill>
                  <a:sysClr val="windowText" lastClr="000000"/>
                </a:solidFill>
                <a:latin typeface="Gelasio" pitchFamily="34" charset="0"/>
                <a:ea typeface="Gelasio" pitchFamily="34" charset="-122"/>
                <a:cs typeface="Gelasio" pitchFamily="34" charset="-120"/>
              </a:rPr>
              <a:t>Color Extraction and</a:t>
            </a:r>
          </a:p>
          <a:p>
            <a:pPr algn="l">
              <a:lnSpc>
                <a:spcPts val="2850"/>
              </a:lnSpc>
              <a:buSzPct val="100000"/>
            </a:pPr>
            <a:r>
              <a:rPr lang="en-US" sz="2000" dirty="0">
                <a:solidFill>
                  <a:sysClr val="windowText" lastClr="000000"/>
                </a:solidFill>
                <a:latin typeface="Gelasio" pitchFamily="34" charset="0"/>
                <a:ea typeface="Gelasio" pitchFamily="34" charset="-122"/>
                <a:cs typeface="Gelasio" pitchFamily="34" charset="-120"/>
              </a:rPr>
              <a:t> CNN Classifications</a:t>
            </a:r>
            <a:endParaRPr lang="en-US" sz="2000" dirty="0">
              <a:solidFill>
                <a:sysClr val="windowText" lastClr="000000"/>
              </a:solidFill>
            </a:endParaRPr>
          </a:p>
        </p:txBody>
      </p:sp>
      <p:sp>
        <p:nvSpPr>
          <p:cNvPr id="6" name="Text 4"/>
          <p:cNvSpPr/>
          <p:nvPr/>
        </p:nvSpPr>
        <p:spPr>
          <a:xfrm>
            <a:off x="585241" y="51233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ysClr val="windowText" lastClr="000000"/>
                </a:solidFill>
                <a:latin typeface="Gelasio" pitchFamily="34" charset="0"/>
                <a:ea typeface="Gelasio" pitchFamily="34" charset="-122"/>
                <a:cs typeface="Gelasio" pitchFamily="34" charset="-120"/>
              </a:rPr>
              <a:t>Model Interpretability: </a:t>
            </a:r>
            <a:r>
              <a:rPr lang="en-US" sz="2000" dirty="0">
                <a:solidFill>
                  <a:sysClr val="windowText" lastClr="000000"/>
                </a:solidFill>
                <a:latin typeface="Gelasio" pitchFamily="34" charset="0"/>
                <a:ea typeface="Gelasio" pitchFamily="34" charset="-122"/>
                <a:cs typeface="Gelasio" pitchFamily="34" charset="-120"/>
              </a:rPr>
              <a:t>LRP and Grad-CAM</a:t>
            </a:r>
            <a:endParaRPr lang="en-US" sz="2000" dirty="0">
              <a:solidFill>
                <a:sysClr val="windowText" lastClr="000000"/>
              </a:solidFill>
            </a:endParaRPr>
          </a:p>
        </p:txBody>
      </p:sp>
      <p:sp>
        <p:nvSpPr>
          <p:cNvPr id="7" name="Text 5"/>
          <p:cNvSpPr/>
          <p:nvPr/>
        </p:nvSpPr>
        <p:spPr>
          <a:xfrm>
            <a:off x="585243" y="555871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ysClr val="windowText" lastClr="000000"/>
                </a:solidFill>
                <a:latin typeface="Gelasio" pitchFamily="34" charset="0"/>
                <a:ea typeface="Gelasio" pitchFamily="34" charset="-122"/>
                <a:cs typeface="Gelasio" pitchFamily="34" charset="-120"/>
              </a:rPr>
              <a:t>Experimental Results and Performance Evaluation</a:t>
            </a:r>
            <a:endParaRPr lang="en-US" sz="2400" dirty="0">
              <a:solidFill>
                <a:sysClr val="windowText" lastClr="000000"/>
              </a:solidFill>
            </a:endParaRPr>
          </a:p>
        </p:txBody>
      </p:sp>
      <p:sp>
        <p:nvSpPr>
          <p:cNvPr id="8" name="Text 6"/>
          <p:cNvSpPr/>
          <p:nvPr/>
        </p:nvSpPr>
        <p:spPr>
          <a:xfrm>
            <a:off x="585240" y="600200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ysClr val="windowText" lastClr="000000"/>
                </a:solidFill>
                <a:latin typeface="Gelasio" pitchFamily="34" charset="0"/>
                <a:ea typeface="Gelasio" pitchFamily="34" charset="-122"/>
                <a:cs typeface="Gelasio" pitchFamily="34" charset="-120"/>
              </a:rPr>
              <a:t>Conclusion and Future Directions</a:t>
            </a:r>
            <a:endParaRPr lang="en-US" sz="2400" dirty="0">
              <a:solidFill>
                <a:sysClr val="windowText" lastClr="00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347" y="1"/>
            <a:ext cx="6751053" cy="8229600"/>
          </a:xfrm>
          <a:prstGeom prst="rect">
            <a:avLst/>
          </a:prstGeom>
          <a:effectLst>
            <a:glow rad="63500">
              <a:schemeClr val="accent2">
                <a:satMod val="175000"/>
                <a:alpha val="40000"/>
              </a:schemeClr>
            </a:glo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25"/>
            <a:ext cx="14630400" cy="8229600"/>
          </a:xfrm>
          <a:prstGeom prst="rect">
            <a:avLst/>
          </a:prstGeom>
        </p:spPr>
      </p:pic>
      <p:sp>
        <p:nvSpPr>
          <p:cNvPr id="32" name="Freeform 31"/>
          <p:cNvSpPr/>
          <p:nvPr/>
        </p:nvSpPr>
        <p:spPr>
          <a:xfrm>
            <a:off x="2" y="2"/>
            <a:ext cx="14630399" cy="8229599"/>
          </a:xfrm>
          <a:custGeom>
            <a:avLst/>
            <a:gdLst>
              <a:gd name="connsiteX0" fmla="*/ 10642683 w 14630399"/>
              <a:gd name="connsiteY0" fmla="*/ 4978111 h 8229599"/>
              <a:gd name="connsiteX1" fmla="*/ 10037918 w 14630399"/>
              <a:gd name="connsiteY1" fmla="*/ 6187641 h 8229599"/>
              <a:gd name="connsiteX2" fmla="*/ 10642683 w 14630399"/>
              <a:gd name="connsiteY2" fmla="*/ 7397170 h 8229599"/>
              <a:gd name="connsiteX3" fmla="*/ 11999890 w 14630399"/>
              <a:gd name="connsiteY3" fmla="*/ 7397170 h 8229599"/>
              <a:gd name="connsiteX4" fmla="*/ 12604655 w 14630399"/>
              <a:gd name="connsiteY4" fmla="*/ 6187641 h 8229599"/>
              <a:gd name="connsiteX5" fmla="*/ 11999890 w 14630399"/>
              <a:gd name="connsiteY5" fmla="*/ 4978111 h 8229599"/>
              <a:gd name="connsiteX6" fmla="*/ 12668426 w 14630399"/>
              <a:gd name="connsiteY6" fmla="*/ 3720877 h 8229599"/>
              <a:gd name="connsiteX7" fmla="*/ 12063661 w 14630399"/>
              <a:gd name="connsiteY7" fmla="*/ 4930407 h 8229599"/>
              <a:gd name="connsiteX8" fmla="*/ 12668426 w 14630399"/>
              <a:gd name="connsiteY8" fmla="*/ 6139936 h 8229599"/>
              <a:gd name="connsiteX9" fmla="*/ 14025633 w 14630399"/>
              <a:gd name="connsiteY9" fmla="*/ 6139936 h 8229599"/>
              <a:gd name="connsiteX10" fmla="*/ 14630398 w 14630399"/>
              <a:gd name="connsiteY10" fmla="*/ 4930407 h 8229599"/>
              <a:gd name="connsiteX11" fmla="*/ 14025633 w 14630399"/>
              <a:gd name="connsiteY11" fmla="*/ 3720877 h 8229599"/>
              <a:gd name="connsiteX12" fmla="*/ 8616942 w 14630399"/>
              <a:gd name="connsiteY12" fmla="*/ 3710638 h 8229599"/>
              <a:gd name="connsiteX13" fmla="*/ 8012177 w 14630399"/>
              <a:gd name="connsiteY13" fmla="*/ 4920167 h 8229599"/>
              <a:gd name="connsiteX14" fmla="*/ 8616942 w 14630399"/>
              <a:gd name="connsiteY14" fmla="*/ 6129696 h 8229599"/>
              <a:gd name="connsiteX15" fmla="*/ 9974149 w 14630399"/>
              <a:gd name="connsiteY15" fmla="*/ 6129696 h 8229599"/>
              <a:gd name="connsiteX16" fmla="*/ 10578914 w 14630399"/>
              <a:gd name="connsiteY16" fmla="*/ 4920167 h 8229599"/>
              <a:gd name="connsiteX17" fmla="*/ 9974149 w 14630399"/>
              <a:gd name="connsiteY17" fmla="*/ 3710638 h 8229599"/>
              <a:gd name="connsiteX18" fmla="*/ 10642684 w 14630399"/>
              <a:gd name="connsiteY18" fmla="*/ 2508222 h 8229599"/>
              <a:gd name="connsiteX19" fmla="*/ 10037919 w 14630399"/>
              <a:gd name="connsiteY19" fmla="*/ 3717752 h 8229599"/>
              <a:gd name="connsiteX20" fmla="*/ 10642684 w 14630399"/>
              <a:gd name="connsiteY20" fmla="*/ 4927280 h 8229599"/>
              <a:gd name="connsiteX21" fmla="*/ 11999891 w 14630399"/>
              <a:gd name="connsiteY21" fmla="*/ 4927280 h 8229599"/>
              <a:gd name="connsiteX22" fmla="*/ 12604656 w 14630399"/>
              <a:gd name="connsiteY22" fmla="*/ 3717752 h 8229599"/>
              <a:gd name="connsiteX23" fmla="*/ 11999891 w 14630399"/>
              <a:gd name="connsiteY23" fmla="*/ 2508222 h 8229599"/>
              <a:gd name="connsiteX24" fmla="*/ 6586957 w 14630399"/>
              <a:gd name="connsiteY24" fmla="*/ 2478817 h 8229599"/>
              <a:gd name="connsiteX25" fmla="*/ 5982192 w 14630399"/>
              <a:gd name="connsiteY25" fmla="*/ 3688347 h 8229599"/>
              <a:gd name="connsiteX26" fmla="*/ 6586957 w 14630399"/>
              <a:gd name="connsiteY26" fmla="*/ 4897875 h 8229599"/>
              <a:gd name="connsiteX27" fmla="*/ 7944161 w 14630399"/>
              <a:gd name="connsiteY27" fmla="*/ 4897875 h 8229599"/>
              <a:gd name="connsiteX28" fmla="*/ 8548926 w 14630399"/>
              <a:gd name="connsiteY28" fmla="*/ 3688347 h 8229599"/>
              <a:gd name="connsiteX29" fmla="*/ 7944161 w 14630399"/>
              <a:gd name="connsiteY29" fmla="*/ 2478817 h 8229599"/>
              <a:gd name="connsiteX30" fmla="*/ 8616942 w 14630399"/>
              <a:gd name="connsiteY30" fmla="*/ 1246996 h 8229599"/>
              <a:gd name="connsiteX31" fmla="*/ 8012177 w 14630399"/>
              <a:gd name="connsiteY31" fmla="*/ 2456527 h 8229599"/>
              <a:gd name="connsiteX32" fmla="*/ 8616942 w 14630399"/>
              <a:gd name="connsiteY32" fmla="*/ 3666055 h 8229599"/>
              <a:gd name="connsiteX33" fmla="*/ 9974149 w 14630399"/>
              <a:gd name="connsiteY33" fmla="*/ 3666055 h 8229599"/>
              <a:gd name="connsiteX34" fmla="*/ 10578914 w 14630399"/>
              <a:gd name="connsiteY34" fmla="*/ 2456527 h 8229599"/>
              <a:gd name="connsiteX35" fmla="*/ 9974149 w 14630399"/>
              <a:gd name="connsiteY35" fmla="*/ 1246996 h 8229599"/>
              <a:gd name="connsiteX36" fmla="*/ 10642684 w 14630399"/>
              <a:gd name="connsiteY36" fmla="*/ 44580 h 8229599"/>
              <a:gd name="connsiteX37" fmla="*/ 10037919 w 14630399"/>
              <a:gd name="connsiteY37" fmla="*/ 1254110 h 8229599"/>
              <a:gd name="connsiteX38" fmla="*/ 10642684 w 14630399"/>
              <a:gd name="connsiteY38" fmla="*/ 2463639 h 8229599"/>
              <a:gd name="connsiteX39" fmla="*/ 11999891 w 14630399"/>
              <a:gd name="connsiteY39" fmla="*/ 2463639 h 8229599"/>
              <a:gd name="connsiteX40" fmla="*/ 12604656 w 14630399"/>
              <a:gd name="connsiteY40" fmla="*/ 1254110 h 8229599"/>
              <a:gd name="connsiteX41" fmla="*/ 11999891 w 14630399"/>
              <a:gd name="connsiteY41" fmla="*/ 44580 h 8229599"/>
              <a:gd name="connsiteX42" fmla="*/ 0 w 14630399"/>
              <a:gd name="connsiteY42" fmla="*/ 0 h 8229599"/>
              <a:gd name="connsiteX43" fmla="*/ 12065224 w 14630399"/>
              <a:gd name="connsiteY43" fmla="*/ 0 h 8229599"/>
              <a:gd name="connsiteX44" fmla="*/ 12668427 w 14630399"/>
              <a:gd name="connsiteY44" fmla="*/ 1206405 h 8229599"/>
              <a:gd name="connsiteX45" fmla="*/ 14025634 w 14630399"/>
              <a:gd name="connsiteY45" fmla="*/ 1206405 h 8229599"/>
              <a:gd name="connsiteX46" fmla="*/ 14628837 w 14630399"/>
              <a:gd name="connsiteY46" fmla="*/ 0 h 8229599"/>
              <a:gd name="connsiteX47" fmla="*/ 14630399 w 14630399"/>
              <a:gd name="connsiteY47" fmla="*/ 0 h 8229599"/>
              <a:gd name="connsiteX48" fmla="*/ 14630399 w 14630399"/>
              <a:gd name="connsiteY48" fmla="*/ 2460518 h 8229599"/>
              <a:gd name="connsiteX49" fmla="*/ 14025634 w 14630399"/>
              <a:gd name="connsiteY49" fmla="*/ 1250987 h 8229599"/>
              <a:gd name="connsiteX50" fmla="*/ 12668427 w 14630399"/>
              <a:gd name="connsiteY50" fmla="*/ 1250987 h 8229599"/>
              <a:gd name="connsiteX51" fmla="*/ 12063662 w 14630399"/>
              <a:gd name="connsiteY51" fmla="*/ 2460518 h 8229599"/>
              <a:gd name="connsiteX52" fmla="*/ 12668427 w 14630399"/>
              <a:gd name="connsiteY52" fmla="*/ 3670046 h 8229599"/>
              <a:gd name="connsiteX53" fmla="*/ 14025634 w 14630399"/>
              <a:gd name="connsiteY53" fmla="*/ 3670046 h 8229599"/>
              <a:gd name="connsiteX54" fmla="*/ 14630399 w 14630399"/>
              <a:gd name="connsiteY54" fmla="*/ 2460518 h 8229599"/>
              <a:gd name="connsiteX55" fmla="*/ 14630399 w 14630399"/>
              <a:gd name="connsiteY55" fmla="*/ 8229599 h 8229599"/>
              <a:gd name="connsiteX56" fmla="*/ 14214184 w 14630399"/>
              <a:gd name="connsiteY56" fmla="*/ 8229599 h 8229599"/>
              <a:gd name="connsiteX57" fmla="*/ 14630398 w 14630399"/>
              <a:gd name="connsiteY57" fmla="*/ 7397172 h 8229599"/>
              <a:gd name="connsiteX58" fmla="*/ 14025633 w 14630399"/>
              <a:gd name="connsiteY58" fmla="*/ 6187642 h 8229599"/>
              <a:gd name="connsiteX59" fmla="*/ 12668426 w 14630399"/>
              <a:gd name="connsiteY59" fmla="*/ 6187642 h 8229599"/>
              <a:gd name="connsiteX60" fmla="*/ 12063661 w 14630399"/>
              <a:gd name="connsiteY60" fmla="*/ 7397172 h 8229599"/>
              <a:gd name="connsiteX61" fmla="*/ 12479875 w 14630399"/>
              <a:gd name="connsiteY61" fmla="*/ 8229599 h 8229599"/>
              <a:gd name="connsiteX62" fmla="*/ 0 w 14630399"/>
              <a:gd name="connsiteY62" fmla="*/ 8229599 h 822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4630399" h="8229599">
                <a:moveTo>
                  <a:pt x="10642683" y="4978111"/>
                </a:moveTo>
                <a:lnTo>
                  <a:pt x="10037918" y="6187641"/>
                </a:lnTo>
                <a:lnTo>
                  <a:pt x="10642683" y="7397170"/>
                </a:lnTo>
                <a:lnTo>
                  <a:pt x="11999890" y="7397170"/>
                </a:lnTo>
                <a:lnTo>
                  <a:pt x="12604655" y="6187641"/>
                </a:lnTo>
                <a:lnTo>
                  <a:pt x="11999890" y="4978111"/>
                </a:lnTo>
                <a:close/>
                <a:moveTo>
                  <a:pt x="12668426" y="3720877"/>
                </a:moveTo>
                <a:lnTo>
                  <a:pt x="12063661" y="4930407"/>
                </a:lnTo>
                <a:lnTo>
                  <a:pt x="12668426" y="6139936"/>
                </a:lnTo>
                <a:lnTo>
                  <a:pt x="14025633" y="6139936"/>
                </a:lnTo>
                <a:lnTo>
                  <a:pt x="14630398" y="4930407"/>
                </a:lnTo>
                <a:lnTo>
                  <a:pt x="14025633" y="3720877"/>
                </a:lnTo>
                <a:close/>
                <a:moveTo>
                  <a:pt x="8616942" y="3710638"/>
                </a:moveTo>
                <a:lnTo>
                  <a:pt x="8012177" y="4920167"/>
                </a:lnTo>
                <a:lnTo>
                  <a:pt x="8616942" y="6129696"/>
                </a:lnTo>
                <a:lnTo>
                  <a:pt x="9974149" y="6129696"/>
                </a:lnTo>
                <a:lnTo>
                  <a:pt x="10578914" y="4920167"/>
                </a:lnTo>
                <a:lnTo>
                  <a:pt x="9974149" y="3710638"/>
                </a:lnTo>
                <a:close/>
                <a:moveTo>
                  <a:pt x="10642684" y="2508222"/>
                </a:moveTo>
                <a:lnTo>
                  <a:pt x="10037919" y="3717752"/>
                </a:lnTo>
                <a:lnTo>
                  <a:pt x="10642684" y="4927280"/>
                </a:lnTo>
                <a:lnTo>
                  <a:pt x="11999891" y="4927280"/>
                </a:lnTo>
                <a:lnTo>
                  <a:pt x="12604656" y="3717752"/>
                </a:lnTo>
                <a:lnTo>
                  <a:pt x="11999891" y="2508222"/>
                </a:lnTo>
                <a:close/>
                <a:moveTo>
                  <a:pt x="6586957" y="2478817"/>
                </a:moveTo>
                <a:lnTo>
                  <a:pt x="5982192" y="3688347"/>
                </a:lnTo>
                <a:lnTo>
                  <a:pt x="6586957" y="4897875"/>
                </a:lnTo>
                <a:lnTo>
                  <a:pt x="7944161" y="4897875"/>
                </a:lnTo>
                <a:lnTo>
                  <a:pt x="8548926" y="3688347"/>
                </a:lnTo>
                <a:lnTo>
                  <a:pt x="7944161" y="2478817"/>
                </a:lnTo>
                <a:close/>
                <a:moveTo>
                  <a:pt x="8616942" y="1246996"/>
                </a:moveTo>
                <a:lnTo>
                  <a:pt x="8012177" y="2456527"/>
                </a:lnTo>
                <a:lnTo>
                  <a:pt x="8616942" y="3666055"/>
                </a:lnTo>
                <a:lnTo>
                  <a:pt x="9974149" y="3666055"/>
                </a:lnTo>
                <a:lnTo>
                  <a:pt x="10578914" y="2456527"/>
                </a:lnTo>
                <a:lnTo>
                  <a:pt x="9974149" y="1246996"/>
                </a:lnTo>
                <a:close/>
                <a:moveTo>
                  <a:pt x="10642684" y="44580"/>
                </a:moveTo>
                <a:lnTo>
                  <a:pt x="10037919" y="1254110"/>
                </a:lnTo>
                <a:lnTo>
                  <a:pt x="10642684" y="2463639"/>
                </a:lnTo>
                <a:lnTo>
                  <a:pt x="11999891" y="2463639"/>
                </a:lnTo>
                <a:lnTo>
                  <a:pt x="12604656" y="1254110"/>
                </a:lnTo>
                <a:lnTo>
                  <a:pt x="11999891" y="44580"/>
                </a:lnTo>
                <a:close/>
                <a:moveTo>
                  <a:pt x="0" y="0"/>
                </a:moveTo>
                <a:lnTo>
                  <a:pt x="12065224" y="0"/>
                </a:lnTo>
                <a:lnTo>
                  <a:pt x="12668427" y="1206405"/>
                </a:lnTo>
                <a:lnTo>
                  <a:pt x="14025634" y="1206405"/>
                </a:lnTo>
                <a:lnTo>
                  <a:pt x="14628837" y="0"/>
                </a:lnTo>
                <a:lnTo>
                  <a:pt x="14630399" y="0"/>
                </a:lnTo>
                <a:lnTo>
                  <a:pt x="14630399" y="2460518"/>
                </a:lnTo>
                <a:lnTo>
                  <a:pt x="14025634" y="1250987"/>
                </a:lnTo>
                <a:lnTo>
                  <a:pt x="12668427" y="1250987"/>
                </a:lnTo>
                <a:lnTo>
                  <a:pt x="12063662" y="2460518"/>
                </a:lnTo>
                <a:lnTo>
                  <a:pt x="12668427" y="3670046"/>
                </a:lnTo>
                <a:lnTo>
                  <a:pt x="14025634" y="3670046"/>
                </a:lnTo>
                <a:lnTo>
                  <a:pt x="14630399" y="2460518"/>
                </a:lnTo>
                <a:lnTo>
                  <a:pt x="14630399" y="8229599"/>
                </a:lnTo>
                <a:lnTo>
                  <a:pt x="14214184" y="8229599"/>
                </a:lnTo>
                <a:lnTo>
                  <a:pt x="14630398" y="7397172"/>
                </a:lnTo>
                <a:lnTo>
                  <a:pt x="14025633" y="6187642"/>
                </a:lnTo>
                <a:lnTo>
                  <a:pt x="12668426" y="6187642"/>
                </a:lnTo>
                <a:lnTo>
                  <a:pt x="12063661" y="7397172"/>
                </a:lnTo>
                <a:lnTo>
                  <a:pt x="12479875" y="8229599"/>
                </a:lnTo>
                <a:lnTo>
                  <a:pt x="0" y="8229599"/>
                </a:ln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p:cNvSpPr/>
          <p:nvPr/>
        </p:nvSpPr>
        <p:spPr>
          <a:xfrm>
            <a:off x="110001" y="1747121"/>
            <a:ext cx="6425922" cy="904399"/>
          </a:xfrm>
          <a:prstGeom prst="rect">
            <a:avLst/>
          </a:prstGeom>
          <a:noFill/>
          <a:ln/>
        </p:spPr>
        <p:txBody>
          <a:bodyPr wrap="square" lIns="0" tIns="0" rIns="0" bIns="0" rtlCol="0" anchor="t"/>
          <a:lstStyle/>
          <a:p>
            <a:pPr marL="0" indent="0" algn="l">
              <a:lnSpc>
                <a:spcPts val="2350"/>
              </a:lnSpc>
              <a:buNone/>
            </a:pPr>
            <a:r>
              <a:rPr lang="en-US" sz="2800" dirty="0">
                <a:solidFill>
                  <a:sysClr val="windowText" lastClr="000000"/>
                </a:solidFill>
                <a:latin typeface="Gelasio" pitchFamily="34" charset="0"/>
                <a:ea typeface="Gelasio" pitchFamily="34" charset="-122"/>
                <a:cs typeface="Gelasio" pitchFamily="34" charset="-120"/>
              </a:rPr>
              <a:t>Emotion recognition is vital for understanding human behavior. While facial expressions and voice are common, this research explores detecting emotions from coloring patterns</a:t>
            </a:r>
            <a:r>
              <a:rPr lang="en-US" sz="2800" dirty="0">
                <a:solidFill>
                  <a:srgbClr val="746558"/>
                </a:solidFill>
                <a:latin typeface="Gelasio" pitchFamily="34" charset="0"/>
                <a:ea typeface="Gelasio" pitchFamily="34" charset="-122"/>
                <a:cs typeface="Gelasio" pitchFamily="34" charset="-120"/>
              </a:rPr>
              <a:t>.</a:t>
            </a:r>
            <a:endParaRPr lang="en-US" sz="2800" dirty="0"/>
          </a:p>
        </p:txBody>
      </p:sp>
      <p:sp>
        <p:nvSpPr>
          <p:cNvPr id="4" name="Text 2"/>
          <p:cNvSpPr/>
          <p:nvPr/>
        </p:nvSpPr>
        <p:spPr>
          <a:xfrm>
            <a:off x="110001" y="3819628"/>
            <a:ext cx="6425922" cy="904399"/>
          </a:xfrm>
          <a:prstGeom prst="rect">
            <a:avLst/>
          </a:prstGeom>
          <a:noFill/>
          <a:ln/>
        </p:spPr>
        <p:txBody>
          <a:bodyPr wrap="square" lIns="0" tIns="0" rIns="0" bIns="0" rtlCol="0" anchor="t"/>
          <a:lstStyle/>
          <a:p>
            <a:pPr marL="0" indent="0" algn="l">
              <a:lnSpc>
                <a:spcPts val="2350"/>
              </a:lnSpc>
              <a:buNone/>
            </a:pPr>
            <a:r>
              <a:rPr lang="en-US" sz="2800" dirty="0">
                <a:solidFill>
                  <a:sysClr val="windowText" lastClr="000000"/>
                </a:solidFill>
                <a:latin typeface="Gelasio" pitchFamily="34" charset="0"/>
                <a:ea typeface="Gelasio" pitchFamily="34" charset="-122"/>
                <a:cs typeface="Gelasio" pitchFamily="34" charset="-120"/>
              </a:rPr>
              <a:t>Individuals subconsciously choose colors aligned with their mood. Analyzing these patterns in </a:t>
            </a:r>
            <a:r>
              <a:rPr lang="en-US" sz="2800" dirty="0" smtClean="0">
                <a:solidFill>
                  <a:sysClr val="windowText" lastClr="000000"/>
                </a:solidFill>
                <a:latin typeface="Gelasio" pitchFamily="34" charset="0"/>
                <a:ea typeface="Gelasio" pitchFamily="34" charset="-122"/>
                <a:cs typeface="Gelasio" pitchFamily="34" charset="-120"/>
              </a:rPr>
              <a:t>coloring </a:t>
            </a:r>
            <a:r>
              <a:rPr lang="en-US" sz="2800" dirty="0">
                <a:solidFill>
                  <a:sysClr val="windowText" lastClr="000000"/>
                </a:solidFill>
                <a:latin typeface="Gelasio" pitchFamily="34" charset="0"/>
                <a:ea typeface="Gelasio" pitchFamily="34" charset="-122"/>
                <a:cs typeface="Gelasio" pitchFamily="34" charset="-120"/>
              </a:rPr>
              <a:t>tasks offers non-invasive insights into emotional states.</a:t>
            </a:r>
            <a:endParaRPr lang="en-US" sz="2800" dirty="0">
              <a:solidFill>
                <a:sysClr val="windowText" lastClr="000000"/>
              </a:solidFill>
            </a:endParaRPr>
          </a:p>
        </p:txBody>
      </p:sp>
      <p:sp>
        <p:nvSpPr>
          <p:cNvPr id="2" name="Text 0"/>
          <p:cNvSpPr/>
          <p:nvPr/>
        </p:nvSpPr>
        <p:spPr>
          <a:xfrm>
            <a:off x="110000" y="579013"/>
            <a:ext cx="13472650" cy="640187"/>
          </a:xfrm>
          <a:prstGeom prst="rect">
            <a:avLst/>
          </a:prstGeom>
          <a:solidFill>
            <a:schemeClr val="accent1">
              <a:lumMod val="40000"/>
              <a:lumOff val="60000"/>
            </a:schemeClr>
          </a:solidFill>
          <a:ln/>
        </p:spPr>
        <p:txBody>
          <a:bodyPr wrap="none" lIns="0" tIns="0" rIns="0" bIns="0" rtlCol="0" anchor="t"/>
          <a:lstStyle/>
          <a:p>
            <a:pPr marL="0" indent="0" algn="l">
              <a:lnSpc>
                <a:spcPts val="4600"/>
              </a:lnSpc>
              <a:buNone/>
            </a:pPr>
            <a:r>
              <a:rPr lang="en-US" sz="4400" b="1" dirty="0">
                <a:ln w="22225">
                  <a:solidFill>
                    <a:schemeClr val="accent1">
                      <a:lumMod val="75000"/>
                    </a:schemeClr>
                  </a:solidFill>
                  <a:prstDash val="solid"/>
                </a:ln>
                <a:solidFill>
                  <a:schemeClr val="accent1">
                    <a:lumMod val="50000"/>
                  </a:schemeClr>
                </a:solidFill>
                <a:latin typeface="Gelasio Semi Bold" pitchFamily="34" charset="0"/>
                <a:ea typeface="Gelasio Semi Bold" pitchFamily="34" charset="-122"/>
                <a:cs typeface="Gelasio Semi Bold" pitchFamily="34" charset="-120"/>
              </a:rPr>
              <a:t>Introduction: Emotion Recognition Through Art</a:t>
            </a:r>
            <a:endParaRPr lang="en-US" sz="4400" b="1" dirty="0">
              <a:ln w="22225">
                <a:solidFill>
                  <a:schemeClr val="accent1">
                    <a:lumMod val="75000"/>
                  </a:schemeClr>
                </a:solidFill>
                <a:prstDash val="solid"/>
              </a:ln>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CrisscrossEtching trans="49000"/>
                    </a14:imgEffect>
                  </a14:imgLayer>
                </a14:imgProps>
              </a:ext>
              <a:ext uri="{28A0092B-C50C-407E-A947-70E740481C1C}">
                <a14:useLocalDpi xmlns:a14="http://schemas.microsoft.com/office/drawing/2010/main" val="0"/>
              </a:ext>
            </a:extLst>
          </a:blip>
          <a:stretch>
            <a:fillRect/>
          </a:stretch>
        </p:blipFill>
        <p:spPr>
          <a:xfrm>
            <a:off x="4541933" y="0"/>
            <a:ext cx="5360164" cy="8229600"/>
          </a:xfrm>
          <a:prstGeom prst="rect">
            <a:avLst/>
          </a:prstGeom>
          <a:effectLst>
            <a:glow rad="127000">
              <a:schemeClr val="accent1">
                <a:alpha val="0"/>
              </a:schemeClr>
            </a:glow>
          </a:effectLst>
        </p:spPr>
      </p:pic>
      <p:sp>
        <p:nvSpPr>
          <p:cNvPr id="2" name="Text 0"/>
          <p:cNvSpPr/>
          <p:nvPr/>
        </p:nvSpPr>
        <p:spPr>
          <a:xfrm>
            <a:off x="237300" y="634700"/>
            <a:ext cx="14302155" cy="1402696"/>
          </a:xfrm>
          <a:prstGeom prst="rect">
            <a:avLst/>
          </a:prstGeom>
          <a:solidFill>
            <a:schemeClr val="bg2">
              <a:lumMod val="90000"/>
            </a:schemeClr>
          </a:solidFill>
          <a:ln/>
        </p:spPr>
        <p:txBody>
          <a:bodyPr wrap="none" lIns="0" tIns="0" rIns="0" bIns="0" rtlCol="0" anchor="t"/>
          <a:lstStyle/>
          <a:p>
            <a:pPr marL="0" indent="0" algn="l">
              <a:lnSpc>
                <a:spcPts val="5550"/>
              </a:lnSpc>
              <a:buNone/>
            </a:pPr>
            <a:r>
              <a:rPr lang="en-US" sz="4800" dirty="0">
                <a:ln w="0"/>
                <a:solidFill>
                  <a:schemeClr val="accent1"/>
                </a:solidFill>
                <a:effectLst>
                  <a:outerShdw blurRad="38100" dist="25400" dir="5400000" algn="ctr" rotWithShape="0">
                    <a:srgbClr val="6E747A">
                      <a:alpha val="43000"/>
                    </a:srgbClr>
                  </a:outerShdw>
                </a:effectLst>
                <a:latin typeface="Gelasio Semi Bold" pitchFamily="34" charset="0"/>
                <a:ea typeface="Gelasio Semi Bold" pitchFamily="34" charset="-122"/>
                <a:cs typeface="Gelasio Semi Bold" pitchFamily="34" charset="-120"/>
              </a:rPr>
              <a:t>Background and Dataset description:</a:t>
            </a:r>
          </a:p>
          <a:p>
            <a:pPr marL="0" indent="0" algn="l">
              <a:lnSpc>
                <a:spcPts val="5550"/>
              </a:lnSpc>
              <a:buNone/>
            </a:pPr>
            <a:r>
              <a:rPr lang="en-US" sz="4800" dirty="0">
                <a:ln w="0"/>
                <a:solidFill>
                  <a:schemeClr val="accent1"/>
                </a:solidFill>
                <a:effectLst>
                  <a:outerShdw blurRad="38100" dist="25400" dir="5400000" algn="ctr" rotWithShape="0">
                    <a:srgbClr val="6E747A">
                      <a:alpha val="43000"/>
                    </a:srgbClr>
                  </a:outerShdw>
                </a:effectLst>
                <a:latin typeface="Gelasio Semi Bold" pitchFamily="34" charset="0"/>
                <a:ea typeface="Gelasio Semi Bold" pitchFamily="34" charset="-122"/>
                <a:cs typeface="Gelasio Semi Bold" pitchFamily="34" charset="-120"/>
              </a:rPr>
              <a:t> Color Psychology &amp; Emotion</a:t>
            </a:r>
            <a:endParaRPr lang="en-US" sz="4800" dirty="0">
              <a:ln w="0"/>
              <a:solidFill>
                <a:schemeClr val="accent1"/>
              </a:solidFill>
              <a:effectLst>
                <a:outerShdw blurRad="38100" dist="25400" dir="5400000" algn="ctr" rotWithShape="0">
                  <a:srgbClr val="6E747A">
                    <a:alpha val="43000"/>
                  </a:srgbClr>
                </a:outerShdw>
              </a:effectLst>
            </a:endParaRPr>
          </a:p>
        </p:txBody>
      </p:sp>
      <p:sp>
        <p:nvSpPr>
          <p:cNvPr id="3" name="Shape 1"/>
          <p:cNvSpPr/>
          <p:nvPr/>
        </p:nvSpPr>
        <p:spPr>
          <a:xfrm>
            <a:off x="545214" y="5678723"/>
            <a:ext cx="6676801" cy="2197669"/>
          </a:xfrm>
          <a:prstGeom prst="roundRect">
            <a:avLst>
              <a:gd name="adj" fmla="val 8453"/>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a:lstStyle/>
          <a:p>
            <a:endParaRPr lang="en-IN" dirty="0"/>
          </a:p>
        </p:txBody>
      </p:sp>
      <p:sp>
        <p:nvSpPr>
          <p:cNvPr id="4" name="Shape 2"/>
          <p:cNvSpPr/>
          <p:nvPr/>
        </p:nvSpPr>
        <p:spPr>
          <a:xfrm>
            <a:off x="741174" y="5912151"/>
            <a:ext cx="121920" cy="1730812"/>
          </a:xfrm>
          <a:prstGeom prst="roundRect">
            <a:avLst>
              <a:gd name="adj" fmla="val 27907"/>
            </a:avLst>
          </a:prstGeom>
          <a:solidFill>
            <a:srgbClr val="FF0000"/>
          </a:solidFill>
          <a:ln>
            <a:solidFill>
              <a:schemeClr val="tx1"/>
            </a:solidFill>
          </a:ln>
        </p:spPr>
      </p:sp>
      <p:sp>
        <p:nvSpPr>
          <p:cNvPr id="5" name="Text 3"/>
          <p:cNvSpPr/>
          <p:nvPr/>
        </p:nvSpPr>
        <p:spPr>
          <a:xfrm>
            <a:off x="1159633" y="5842460"/>
            <a:ext cx="3947398" cy="354330"/>
          </a:xfrm>
          <a:prstGeom prst="rect">
            <a:avLst/>
          </a:prstGeom>
          <a:noFill/>
          <a:ln/>
        </p:spPr>
        <p:txBody>
          <a:bodyPr wrap="none" lIns="0" tIns="0" rIns="0" bIns="0" rtlCol="0" anchor="t"/>
          <a:lstStyle/>
          <a:p>
            <a:pPr marL="0" indent="0" algn="l">
              <a:lnSpc>
                <a:spcPts val="2750"/>
              </a:lnSpc>
              <a:buNone/>
            </a:pPr>
            <a:r>
              <a:rPr lang="en-US" sz="2800" dirty="0">
                <a:effectLst>
                  <a:outerShdw blurRad="38100" dist="38100" dir="2700000" algn="tl">
                    <a:srgbClr val="000000">
                      <a:alpha val="43137"/>
                    </a:srgbClr>
                  </a:outerShdw>
                </a:effectLst>
                <a:latin typeface="Gelasio Semi Bold" pitchFamily="34" charset="0"/>
                <a:ea typeface="Gelasio Semi Bold" pitchFamily="34" charset="-122"/>
                <a:cs typeface="Gelasio Semi Bold" pitchFamily="34" charset="-120"/>
              </a:rPr>
              <a:t>Red: High Arousal, Negative</a:t>
            </a:r>
            <a:endParaRPr lang="en-US" sz="2800" dirty="0">
              <a:effectLst>
                <a:outerShdw blurRad="38100" dist="38100" dir="2700000" algn="tl">
                  <a:srgbClr val="000000">
                    <a:alpha val="43137"/>
                  </a:srgbClr>
                </a:outerShdw>
              </a:effectLst>
            </a:endParaRPr>
          </a:p>
        </p:txBody>
      </p:sp>
      <p:sp>
        <p:nvSpPr>
          <p:cNvPr id="6" name="Text 4"/>
          <p:cNvSpPr/>
          <p:nvPr/>
        </p:nvSpPr>
        <p:spPr>
          <a:xfrm>
            <a:off x="1142524" y="6357392"/>
            <a:ext cx="5801916" cy="725805"/>
          </a:xfrm>
          <a:prstGeom prst="rect">
            <a:avLst/>
          </a:prstGeom>
          <a:noFill/>
          <a:ln/>
        </p:spPr>
        <p:txBody>
          <a:bodyPr wrap="square" lIns="0" tIns="0" rIns="0" bIns="0" rtlCol="0" anchor="t"/>
          <a:lstStyle/>
          <a:p>
            <a:pPr marL="0" indent="0" algn="l">
              <a:lnSpc>
                <a:spcPts val="2850"/>
              </a:lnSpc>
              <a:buNone/>
            </a:pPr>
            <a:r>
              <a:rPr lang="en-US" sz="2000" b="1" dirty="0">
                <a:latin typeface="Gelasio" pitchFamily="34" charset="0"/>
                <a:ea typeface="Gelasio" pitchFamily="34" charset="-122"/>
                <a:cs typeface="Gelasio" pitchFamily="34" charset="-120"/>
              </a:rPr>
              <a:t>Associated with anger, dominance, and threat. Enhances perception of anger and activates attention to threats.</a:t>
            </a:r>
            <a:endParaRPr lang="en-US" sz="2000" b="1" dirty="0"/>
          </a:p>
        </p:txBody>
      </p:sp>
      <p:sp>
        <p:nvSpPr>
          <p:cNvPr id="7" name="Shape 5"/>
          <p:cNvSpPr/>
          <p:nvPr/>
        </p:nvSpPr>
        <p:spPr>
          <a:xfrm>
            <a:off x="7441009" y="5664202"/>
            <a:ext cx="6785199" cy="2197668"/>
          </a:xfrm>
          <a:prstGeom prst="roundRect">
            <a:avLst>
              <a:gd name="adj" fmla="val 8453"/>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sp>
      <p:sp>
        <p:nvSpPr>
          <p:cNvPr id="8" name="Shape 6"/>
          <p:cNvSpPr/>
          <p:nvPr/>
        </p:nvSpPr>
        <p:spPr>
          <a:xfrm>
            <a:off x="7670751" y="5817247"/>
            <a:ext cx="121920" cy="1730812"/>
          </a:xfrm>
          <a:prstGeom prst="roundRect">
            <a:avLst>
              <a:gd name="adj" fmla="val 27907"/>
            </a:avLst>
          </a:prstGeom>
          <a:solidFill>
            <a:srgbClr val="00B0F0"/>
          </a:solidFill>
          <a:ln>
            <a:solidFill>
              <a:schemeClr val="tx1"/>
            </a:solidFill>
          </a:ln>
        </p:spPr>
      </p:sp>
      <p:sp>
        <p:nvSpPr>
          <p:cNvPr id="9" name="Text 7"/>
          <p:cNvSpPr/>
          <p:nvPr/>
        </p:nvSpPr>
        <p:spPr>
          <a:xfrm>
            <a:off x="8276403" y="5845984"/>
            <a:ext cx="4508778" cy="354330"/>
          </a:xfrm>
          <a:prstGeom prst="rect">
            <a:avLst/>
          </a:prstGeom>
          <a:noFill/>
          <a:ln/>
        </p:spPr>
        <p:txBody>
          <a:bodyPr wrap="none" lIns="0" tIns="0" rIns="0" bIns="0" rtlCol="0" anchor="t"/>
          <a:lstStyle/>
          <a:p>
            <a:pPr marL="0" indent="0" algn="l">
              <a:lnSpc>
                <a:spcPts val="2750"/>
              </a:lnSpc>
              <a:buNone/>
            </a:pPr>
            <a:r>
              <a:rPr lang="en-US" sz="2800" dirty="0">
                <a:effectLst>
                  <a:outerShdw blurRad="38100" dist="38100" dir="2700000" algn="tl">
                    <a:srgbClr val="000000">
                      <a:alpha val="43137"/>
                    </a:srgbClr>
                  </a:outerShdw>
                </a:effectLst>
                <a:latin typeface="Gelasio Semi Bold" pitchFamily="34" charset="0"/>
                <a:ea typeface="Gelasio Semi Bold" pitchFamily="34" charset="-122"/>
                <a:cs typeface="Gelasio Semi Bold" pitchFamily="34" charset="-120"/>
              </a:rPr>
              <a:t>Blue &amp; Green: Positive, Tranquil</a:t>
            </a:r>
            <a:endParaRPr lang="en-US" sz="2800" dirty="0">
              <a:effectLst>
                <a:outerShdw blurRad="38100" dist="38100" dir="2700000" algn="tl">
                  <a:srgbClr val="000000">
                    <a:alpha val="43137"/>
                  </a:srgbClr>
                </a:outerShdw>
              </a:effectLst>
            </a:endParaRPr>
          </a:p>
        </p:txBody>
      </p:sp>
      <p:sp>
        <p:nvSpPr>
          <p:cNvPr id="10" name="Text 8"/>
          <p:cNvSpPr/>
          <p:nvPr/>
        </p:nvSpPr>
        <p:spPr>
          <a:xfrm>
            <a:off x="8268712" y="6342128"/>
            <a:ext cx="5802035" cy="725805"/>
          </a:xfrm>
          <a:prstGeom prst="rect">
            <a:avLst/>
          </a:prstGeom>
          <a:noFill/>
          <a:ln/>
        </p:spPr>
        <p:txBody>
          <a:bodyPr wrap="square" lIns="0" tIns="0" rIns="0" bIns="0" rtlCol="0" anchor="t"/>
          <a:lstStyle/>
          <a:p>
            <a:pPr marL="0" indent="0" algn="l">
              <a:lnSpc>
                <a:spcPts val="2850"/>
              </a:lnSpc>
              <a:buNone/>
            </a:pPr>
            <a:r>
              <a:rPr lang="en-US" sz="2000" b="1" dirty="0">
                <a:latin typeface="Gelasio" pitchFamily="34" charset="0"/>
                <a:ea typeface="Gelasio" pitchFamily="34" charset="-122"/>
                <a:cs typeface="Gelasio" pitchFamily="34" charset="-120"/>
              </a:rPr>
              <a:t>Blue conveys calmness and introspection. Green evokes nature, fertility, and well-being, reducing heart rate.</a:t>
            </a:r>
            <a:endParaRPr lang="en-US" sz="2000" b="1" dirty="0"/>
          </a:p>
        </p:txBody>
      </p:sp>
      <p:sp>
        <p:nvSpPr>
          <p:cNvPr id="13" name="Shape 6"/>
          <p:cNvSpPr/>
          <p:nvPr/>
        </p:nvSpPr>
        <p:spPr>
          <a:xfrm>
            <a:off x="7927798" y="5817247"/>
            <a:ext cx="121920" cy="1730812"/>
          </a:xfrm>
          <a:prstGeom prst="roundRect">
            <a:avLst>
              <a:gd name="adj" fmla="val 27907"/>
            </a:avLst>
          </a:prstGeom>
          <a:solidFill>
            <a:srgbClr val="92D050"/>
          </a:solidFill>
          <a:ln>
            <a:solidFill>
              <a:schemeClr val="tx1"/>
            </a:solidFill>
          </a:ln>
        </p:spPr>
      </p:sp>
      <p:sp>
        <p:nvSpPr>
          <p:cNvPr id="11" name="Shape 1">
            <a:extLst>
              <a:ext uri="{FF2B5EF4-FFF2-40B4-BE49-F238E27FC236}">
                <a16:creationId xmlns:a16="http://schemas.microsoft.com/office/drawing/2014/main" id="{ECAAA92B-0A43-FF32-2002-570A1C4250BA}"/>
              </a:ext>
            </a:extLst>
          </p:cNvPr>
          <p:cNvSpPr/>
          <p:nvPr/>
        </p:nvSpPr>
        <p:spPr>
          <a:xfrm>
            <a:off x="419072" y="2565398"/>
            <a:ext cx="13938612" cy="2319388"/>
          </a:xfrm>
          <a:prstGeom prst="roundRect">
            <a:avLst>
              <a:gd name="adj" fmla="val 8453"/>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a:lstStyle/>
          <a:p>
            <a:endParaRPr lang="en-IN" dirty="0"/>
          </a:p>
        </p:txBody>
      </p:sp>
      <p:sp>
        <p:nvSpPr>
          <p:cNvPr id="15" name="TextBox 14">
            <a:extLst>
              <a:ext uri="{FF2B5EF4-FFF2-40B4-BE49-F238E27FC236}">
                <a16:creationId xmlns:a16="http://schemas.microsoft.com/office/drawing/2014/main" id="{65BD8826-E5D9-5D23-4DFB-5EC84339178A}"/>
              </a:ext>
            </a:extLst>
          </p:cNvPr>
          <p:cNvSpPr txBox="1"/>
          <p:nvPr/>
        </p:nvSpPr>
        <p:spPr>
          <a:xfrm>
            <a:off x="1130397" y="2565398"/>
            <a:ext cx="12537477" cy="2585323"/>
          </a:xfrm>
          <a:prstGeom prst="rect">
            <a:avLst/>
          </a:prstGeom>
          <a:noFill/>
        </p:spPr>
        <p:txBody>
          <a:bodyPr wrap="square" rtlCol="0">
            <a:spAutoFit/>
          </a:bodyPr>
          <a:lstStyle/>
          <a:p>
            <a:r>
              <a:rPr lang="en-US" altLang="en-US" b="1" dirty="0">
                <a:latin typeface="Arial" panose="020B0604020202020204" pitchFamily="34" charset="0"/>
              </a:rPr>
              <a:t>We created a curated dataset of 770 colored images from four traditional Indian art forms—Warli, Gond, Madhubani, and Mandala—with each category nearly equally represented. Standardized monochromatic line art was selected to maintain visual consistency while preserving each style’s uniqueness. Participants were invited to color these images freely, using any medium or color scheme they preferred. After completing the coloring task, they self-reported their emotional state as positive, neutral, or negative. Each image was then labeled accordingly, forming a balanced dataset that links artistic interaction and emotional response. This dataset provides a unique foundation for exploring emotion recognition in traditional art using color-based features and supports the development of machine learning models in this space.</a:t>
            </a:r>
          </a:p>
          <a:p>
            <a:endParaRPr lang="en-IN" dirty="0"/>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artisticCrisscrossEtching trans="10000" pressure="6"/>
                    </a14:imgEffect>
                  </a14:imgLayer>
                </a14:imgProps>
              </a:ext>
              <a:ext uri="{28A0092B-C50C-407E-A947-70E740481C1C}">
                <a14:useLocalDpi xmlns:a14="http://schemas.microsoft.com/office/drawing/2010/main" val="0"/>
              </a:ext>
            </a:extLst>
          </a:blip>
          <a:stretch>
            <a:fillRect/>
          </a:stretch>
        </p:blipFill>
        <p:spPr>
          <a:xfrm>
            <a:off x="6485467" y="144380"/>
            <a:ext cx="8144932" cy="7915888"/>
          </a:xfrm>
          <a:prstGeom prst="rect">
            <a:avLst/>
          </a:prstGeom>
        </p:spPr>
      </p:pic>
      <p:sp>
        <p:nvSpPr>
          <p:cNvPr id="8" name="Rectangle 4"/>
          <p:cNvSpPr>
            <a:spLocks noChangeArrowheads="1"/>
          </p:cNvSpPr>
          <p:nvPr/>
        </p:nvSpPr>
        <p:spPr bwMode="auto">
          <a:xfrm>
            <a:off x="160420" y="-7478971"/>
            <a:ext cx="14590733" cy="1495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5400" b="1" dirty="0" smtClean="0">
              <a:ln>
                <a:solidFill>
                  <a:schemeClr val="tx1">
                    <a:lumMod val="95000"/>
                    <a:lumOff val="5000"/>
                  </a:schemeClr>
                </a:solidFill>
              </a:ln>
              <a:solidFill>
                <a:schemeClr val="accent1">
                  <a:lumMod val="75000"/>
                </a:schemeClr>
              </a:solidFill>
              <a:latin typeface="Gelasio Semi Bold" panose="020B0604020202020204" charset="0"/>
              <a:cs typeface="Gelasio Semi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5400" b="1" dirty="0" smtClean="0">
              <a:ln>
                <a:solidFill>
                  <a:schemeClr val="tx1">
                    <a:lumMod val="95000"/>
                    <a:lumOff val="5000"/>
                  </a:schemeClr>
                </a:solidFill>
              </a:ln>
              <a:solidFill>
                <a:schemeClr val="accent1">
                  <a:lumMod val="75000"/>
                </a:schemeClr>
              </a:solidFill>
              <a:latin typeface="Gelasio Semi Bold" panose="020B0604020202020204" charset="0"/>
              <a:cs typeface="Gelasio Semi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5400" b="1" dirty="0" smtClean="0">
                <a:ln>
                  <a:solidFill>
                    <a:schemeClr val="tx1">
                      <a:lumMod val="95000"/>
                      <a:lumOff val="5000"/>
                    </a:schemeClr>
                  </a:solidFill>
                </a:ln>
                <a:solidFill>
                  <a:schemeClr val="accent1">
                    <a:lumMod val="75000"/>
                  </a:schemeClr>
                </a:solidFill>
                <a:latin typeface="Gelasio Semi Bold" panose="020B0604020202020204" charset="0"/>
                <a:cs typeface="Gelasio Semi Bold" panose="020B0604020202020204" charset="0"/>
              </a:rPr>
              <a:t>Literature Survey: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Emotion Detection Methods</a:t>
            </a:r>
            <a:r>
              <a:rPr kumimoji="0" lang="en-US" altLang="en-US" sz="2400" b="0" i="0" u="none" strike="noStrike" cap="none" normalizeH="0" baseline="0" dirty="0" smtClean="0">
                <a:ln>
                  <a:noFill/>
                </a:ln>
                <a:solidFill>
                  <a:schemeClr val="tx1"/>
                </a:solidFill>
                <a:effectLst/>
                <a:latin typeface="Arial" panose="020B0604020202020204" pitchFamily="34" charset="0"/>
              </a:rPr>
              <a:t>: Prior research has utilized facial analysis, EEG signals, and sentiment </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a:t>
            </a: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analysis for emotion recognition, with machine learning</a:t>
            </a:r>
            <a:r>
              <a:rPr kumimoji="0" lang="en-US" altLang="en-US" sz="2400" b="0" i="0" u="none" strike="noStrike" cap="none" normalizeH="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proving effective.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Color-Emotion Link</a:t>
            </a:r>
            <a:r>
              <a:rPr kumimoji="0" lang="en-US" altLang="en-US" sz="2400" b="0" i="0" u="none" strike="noStrike" cap="none" normalizeH="0" baseline="0" dirty="0" smtClean="0">
                <a:ln>
                  <a:noFill/>
                </a:ln>
                <a:solidFill>
                  <a:schemeClr val="tx1"/>
                </a:solidFill>
                <a:effectLst/>
                <a:latin typeface="Arial" panose="020B0604020202020204" pitchFamily="34" charset="0"/>
              </a:rPr>
              <a:t>: Studies highlight strong cross-cultural associations between colors and                      </a:t>
            </a:r>
          </a:p>
          <a:p>
            <a:pPr marL="0" marR="0" lvl="0" indent="0" algn="l" defTabSz="914400" rtl="0" eaLnBrk="0" fontAlgn="base" latinLnBrk="0" hangingPunct="0">
              <a:lnSpc>
                <a:spcPct val="100000"/>
              </a:lnSpc>
              <a:spcBef>
                <a:spcPct val="0"/>
              </a:spcBef>
              <a:spcAft>
                <a:spcPct val="0"/>
              </a:spcAft>
              <a:buClrTx/>
              <a:buSzTx/>
              <a:tabLst/>
            </a:pP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emotions,</a:t>
            </a:r>
            <a:r>
              <a:rPr kumimoji="0" lang="en-US" altLang="en-US" sz="2400" b="0" i="0" u="none" strike="noStrike" cap="none" normalizeH="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emphasizing their psychological and semantic significance.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Deep Learning in Visual Arts</a:t>
            </a:r>
            <a:r>
              <a:rPr kumimoji="0" lang="en-US" altLang="en-US" sz="2400" b="0" i="0" u="none" strike="noStrike" cap="none" normalizeH="0" baseline="0" dirty="0" smtClean="0">
                <a:ln>
                  <a:noFill/>
                </a:ln>
                <a:solidFill>
                  <a:schemeClr val="tx1"/>
                </a:solidFill>
                <a:effectLst/>
                <a:latin typeface="Arial" panose="020B0604020202020204" pitchFamily="34" charset="0"/>
              </a:rPr>
              <a:t>: Deep learning frameworks, especially CNNs, are effective in analyzing </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a:t>
            </a: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emotional cues in colored artworks by learning both low- and high-level </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a:t>
            </a: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features.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Color Psychology</a:t>
            </a:r>
            <a:r>
              <a:rPr kumimoji="0" lang="en-US" altLang="en-US" sz="2400" b="0" i="0" u="none" strike="noStrike" cap="none" normalizeH="0" baseline="0" dirty="0" smtClean="0">
                <a:ln>
                  <a:noFill/>
                </a:ln>
                <a:solidFill>
                  <a:schemeClr val="tx1"/>
                </a:solidFill>
                <a:effectLst/>
                <a:latin typeface="Arial" panose="020B0604020202020204" pitchFamily="34" charset="0"/>
              </a:rPr>
              <a:t>: Red is linked with high-arousal negative emotions (e.g., anger, dominance), while </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a:t>
            </a: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blue and green are associated with calmness, divinity, and harmony.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Gap in Research</a:t>
            </a:r>
            <a:r>
              <a:rPr kumimoji="0" lang="en-US" altLang="en-US" sz="2400" b="0" i="0" u="none" strike="noStrike" cap="none" normalizeH="0" baseline="0" dirty="0" smtClean="0">
                <a:ln>
                  <a:noFill/>
                </a:ln>
                <a:solidFill>
                  <a:schemeClr val="tx1"/>
                </a:solidFill>
                <a:effectLst/>
                <a:latin typeface="Arial" panose="020B0604020202020204" pitchFamily="34" charset="0"/>
              </a:rPr>
              <a:t>: There is a notable lack of interactive emotion recognition systems based on creative</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a:t>
            </a:r>
            <a:r>
              <a:rPr lang="en-US" altLang="en-US" sz="2400" dirty="0" smtClean="0">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 activities like coloring, suggesting a direction for future work.</a:t>
            </a:r>
          </a:p>
        </p:txBody>
      </p:sp>
    </p:spTree>
    <p:extLst>
      <p:ext uri="{BB962C8B-B14F-4D97-AF65-F5344CB8AC3E}">
        <p14:creationId xmlns:p14="http://schemas.microsoft.com/office/powerpoint/2010/main" val="2699897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CrisscrossEtching pressure="18"/>
                    </a14:imgEffect>
                  </a14:imgLayer>
                </a14:imgProps>
              </a:ext>
              <a:ext uri="{28A0092B-C50C-407E-A947-70E740481C1C}">
                <a14:useLocalDpi xmlns:a14="http://schemas.microsoft.com/office/drawing/2010/main" val="0"/>
              </a:ext>
            </a:extLst>
          </a:blip>
          <a:stretch>
            <a:fillRect/>
          </a:stretch>
        </p:blipFill>
        <p:spPr>
          <a:xfrm>
            <a:off x="0" y="0"/>
            <a:ext cx="14630400" cy="8212667"/>
          </a:xfrm>
          <a:prstGeom prst="rect">
            <a:avLst/>
          </a:prstGeom>
        </p:spPr>
      </p:pic>
      <p:sp>
        <p:nvSpPr>
          <p:cNvPr id="18" name="Freeform 17"/>
          <p:cNvSpPr/>
          <p:nvPr/>
        </p:nvSpPr>
        <p:spPr>
          <a:xfrm>
            <a:off x="2" y="0"/>
            <a:ext cx="14630399" cy="8210495"/>
          </a:xfrm>
          <a:custGeom>
            <a:avLst/>
            <a:gdLst>
              <a:gd name="connsiteX0" fmla="*/ 5418666 w 14630399"/>
              <a:gd name="connsiteY0" fmla="*/ 7598133 h 8210495"/>
              <a:gd name="connsiteX1" fmla="*/ 5431107 w 14630399"/>
              <a:gd name="connsiteY1" fmla="*/ 7721544 h 8210495"/>
              <a:gd name="connsiteX2" fmla="*/ 6031030 w 14630399"/>
              <a:gd name="connsiteY2" fmla="*/ 8210495 h 8210495"/>
              <a:gd name="connsiteX3" fmla="*/ 4806302 w 14630399"/>
              <a:gd name="connsiteY3" fmla="*/ 8210495 h 8210495"/>
              <a:gd name="connsiteX4" fmla="*/ 5406225 w 14630399"/>
              <a:gd name="connsiteY4" fmla="*/ 7721544 h 8210495"/>
              <a:gd name="connsiteX5" fmla="*/ 14630399 w 14630399"/>
              <a:gd name="connsiteY5" fmla="*/ 7598131 h 8210495"/>
              <a:gd name="connsiteX6" fmla="*/ 14630399 w 14630399"/>
              <a:gd name="connsiteY6" fmla="*/ 8210495 h 8210495"/>
              <a:gd name="connsiteX7" fmla="*/ 14018035 w 14630399"/>
              <a:gd name="connsiteY7" fmla="*/ 8210495 h 8210495"/>
              <a:gd name="connsiteX8" fmla="*/ 14630399 w 14630399"/>
              <a:gd name="connsiteY8" fmla="*/ 7598131 h 8210495"/>
              <a:gd name="connsiteX9" fmla="*/ 10024532 w 14630399"/>
              <a:gd name="connsiteY9" fmla="*/ 7598131 h 8210495"/>
              <a:gd name="connsiteX10" fmla="*/ 10636896 w 14630399"/>
              <a:gd name="connsiteY10" fmla="*/ 8210495 h 8210495"/>
              <a:gd name="connsiteX11" fmla="*/ 9412168 w 14630399"/>
              <a:gd name="connsiteY11" fmla="*/ 8210495 h 8210495"/>
              <a:gd name="connsiteX12" fmla="*/ 10024532 w 14630399"/>
              <a:gd name="connsiteY12" fmla="*/ 7598131 h 8210495"/>
              <a:gd name="connsiteX13" fmla="*/ 0 w 14630399"/>
              <a:gd name="connsiteY13" fmla="*/ 0 h 8210495"/>
              <a:gd name="connsiteX14" fmla="*/ 14630399 w 14630399"/>
              <a:gd name="connsiteY14" fmla="*/ 0 h 8210495"/>
              <a:gd name="connsiteX15" fmla="*/ 14630399 w 14630399"/>
              <a:gd name="connsiteY15" fmla="*/ 1448010 h 8210495"/>
              <a:gd name="connsiteX16" fmla="*/ 14018035 w 14630399"/>
              <a:gd name="connsiteY16" fmla="*/ 835646 h 8210495"/>
              <a:gd name="connsiteX17" fmla="*/ 10636896 w 14630399"/>
              <a:gd name="connsiteY17" fmla="*/ 835646 h 8210495"/>
              <a:gd name="connsiteX18" fmla="*/ 10024532 w 14630399"/>
              <a:gd name="connsiteY18" fmla="*/ 1448010 h 8210495"/>
              <a:gd name="connsiteX19" fmla="*/ 10024532 w 14630399"/>
              <a:gd name="connsiteY19" fmla="*/ 3897392 h 8210495"/>
              <a:gd name="connsiteX20" fmla="*/ 10636896 w 14630399"/>
              <a:gd name="connsiteY20" fmla="*/ 4509756 h 8210495"/>
              <a:gd name="connsiteX21" fmla="*/ 14018035 w 14630399"/>
              <a:gd name="connsiteY21" fmla="*/ 4509756 h 8210495"/>
              <a:gd name="connsiteX22" fmla="*/ 14630399 w 14630399"/>
              <a:gd name="connsiteY22" fmla="*/ 3897392 h 8210495"/>
              <a:gd name="connsiteX23" fmla="*/ 14630399 w 14630399"/>
              <a:gd name="connsiteY23" fmla="*/ 5148749 h 8210495"/>
              <a:gd name="connsiteX24" fmla="*/ 14018035 w 14630399"/>
              <a:gd name="connsiteY24" fmla="*/ 4536385 h 8210495"/>
              <a:gd name="connsiteX25" fmla="*/ 10636896 w 14630399"/>
              <a:gd name="connsiteY25" fmla="*/ 4536385 h 8210495"/>
              <a:gd name="connsiteX26" fmla="*/ 10024532 w 14630399"/>
              <a:gd name="connsiteY26" fmla="*/ 5148749 h 8210495"/>
              <a:gd name="connsiteX27" fmla="*/ 9412168 w 14630399"/>
              <a:gd name="connsiteY27" fmla="*/ 4536385 h 8210495"/>
              <a:gd name="connsiteX28" fmla="*/ 6031030 w 14630399"/>
              <a:gd name="connsiteY28" fmla="*/ 4536385 h 8210495"/>
              <a:gd name="connsiteX29" fmla="*/ 5431107 w 14630399"/>
              <a:gd name="connsiteY29" fmla="*/ 5025337 h 8210495"/>
              <a:gd name="connsiteX30" fmla="*/ 5418666 w 14630399"/>
              <a:gd name="connsiteY30" fmla="*/ 5148747 h 8210495"/>
              <a:gd name="connsiteX31" fmla="*/ 5406225 w 14630399"/>
              <a:gd name="connsiteY31" fmla="*/ 5025337 h 8210495"/>
              <a:gd name="connsiteX32" fmla="*/ 4806302 w 14630399"/>
              <a:gd name="connsiteY32" fmla="*/ 4536385 h 8210495"/>
              <a:gd name="connsiteX33" fmla="*/ 1425163 w 14630399"/>
              <a:gd name="connsiteY33" fmla="*/ 4536385 h 8210495"/>
              <a:gd name="connsiteX34" fmla="*/ 812799 w 14630399"/>
              <a:gd name="connsiteY34" fmla="*/ 5148749 h 8210495"/>
              <a:gd name="connsiteX35" fmla="*/ 812799 w 14630399"/>
              <a:gd name="connsiteY35" fmla="*/ 7598131 h 8210495"/>
              <a:gd name="connsiteX36" fmla="*/ 1425163 w 14630399"/>
              <a:gd name="connsiteY36" fmla="*/ 8210495 h 8210495"/>
              <a:gd name="connsiteX37" fmla="*/ 0 w 14630399"/>
              <a:gd name="connsiteY37" fmla="*/ 8210495 h 82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630399" h="8210495">
                <a:moveTo>
                  <a:pt x="5418666" y="7598133"/>
                </a:moveTo>
                <a:lnTo>
                  <a:pt x="5431107" y="7721544"/>
                </a:lnTo>
                <a:cubicBezTo>
                  <a:pt x="5488207" y="8000588"/>
                  <a:pt x="5735105" y="8210495"/>
                  <a:pt x="6031030" y="8210495"/>
                </a:cubicBezTo>
                <a:lnTo>
                  <a:pt x="4806302" y="8210495"/>
                </a:lnTo>
                <a:cubicBezTo>
                  <a:pt x="5102227" y="8210495"/>
                  <a:pt x="5349125" y="8000588"/>
                  <a:pt x="5406225" y="7721544"/>
                </a:cubicBezTo>
                <a:close/>
                <a:moveTo>
                  <a:pt x="14630399" y="7598131"/>
                </a:moveTo>
                <a:lnTo>
                  <a:pt x="14630399" y="8210495"/>
                </a:lnTo>
                <a:lnTo>
                  <a:pt x="14018035" y="8210495"/>
                </a:lnTo>
                <a:cubicBezTo>
                  <a:pt x="14356234" y="8210495"/>
                  <a:pt x="14630399" y="7936330"/>
                  <a:pt x="14630399" y="7598131"/>
                </a:cubicBezTo>
                <a:close/>
                <a:moveTo>
                  <a:pt x="10024532" y="7598131"/>
                </a:moveTo>
                <a:cubicBezTo>
                  <a:pt x="10024532" y="7936330"/>
                  <a:pt x="10298697" y="8210495"/>
                  <a:pt x="10636896" y="8210495"/>
                </a:cubicBezTo>
                <a:lnTo>
                  <a:pt x="9412168" y="8210495"/>
                </a:lnTo>
                <a:cubicBezTo>
                  <a:pt x="9750367" y="8210495"/>
                  <a:pt x="10024532" y="7936330"/>
                  <a:pt x="10024532" y="7598131"/>
                </a:cubicBezTo>
                <a:close/>
                <a:moveTo>
                  <a:pt x="0" y="0"/>
                </a:moveTo>
                <a:lnTo>
                  <a:pt x="14630399" y="0"/>
                </a:lnTo>
                <a:lnTo>
                  <a:pt x="14630399" y="1448010"/>
                </a:lnTo>
                <a:cubicBezTo>
                  <a:pt x="14630399" y="1109811"/>
                  <a:pt x="14356234" y="835646"/>
                  <a:pt x="14018035" y="835646"/>
                </a:cubicBezTo>
                <a:lnTo>
                  <a:pt x="10636896" y="835646"/>
                </a:lnTo>
                <a:cubicBezTo>
                  <a:pt x="10298697" y="835646"/>
                  <a:pt x="10024532" y="1109811"/>
                  <a:pt x="10024532" y="1448010"/>
                </a:cubicBezTo>
                <a:lnTo>
                  <a:pt x="10024532" y="3897392"/>
                </a:lnTo>
                <a:cubicBezTo>
                  <a:pt x="10024532" y="4235591"/>
                  <a:pt x="10298697" y="4509756"/>
                  <a:pt x="10636896" y="4509756"/>
                </a:cubicBezTo>
                <a:lnTo>
                  <a:pt x="14018035" y="4509756"/>
                </a:lnTo>
                <a:cubicBezTo>
                  <a:pt x="14356234" y="4509756"/>
                  <a:pt x="14630399" y="4235591"/>
                  <a:pt x="14630399" y="3897392"/>
                </a:cubicBezTo>
                <a:lnTo>
                  <a:pt x="14630399" y="5148749"/>
                </a:lnTo>
                <a:cubicBezTo>
                  <a:pt x="14630399" y="4810550"/>
                  <a:pt x="14356234" y="4536385"/>
                  <a:pt x="14018035" y="4536385"/>
                </a:cubicBezTo>
                <a:lnTo>
                  <a:pt x="10636896" y="4536385"/>
                </a:lnTo>
                <a:cubicBezTo>
                  <a:pt x="10298697" y="4536385"/>
                  <a:pt x="10024532" y="4810550"/>
                  <a:pt x="10024532" y="5148749"/>
                </a:cubicBezTo>
                <a:cubicBezTo>
                  <a:pt x="10024532" y="4810550"/>
                  <a:pt x="9750367" y="4536385"/>
                  <a:pt x="9412168" y="4536385"/>
                </a:cubicBezTo>
                <a:lnTo>
                  <a:pt x="6031030" y="4536385"/>
                </a:lnTo>
                <a:cubicBezTo>
                  <a:pt x="5735105" y="4536385"/>
                  <a:pt x="5488207" y="4746293"/>
                  <a:pt x="5431107" y="5025337"/>
                </a:cubicBezTo>
                <a:lnTo>
                  <a:pt x="5418666" y="5148747"/>
                </a:lnTo>
                <a:lnTo>
                  <a:pt x="5406225" y="5025337"/>
                </a:lnTo>
                <a:cubicBezTo>
                  <a:pt x="5349125" y="4746293"/>
                  <a:pt x="5102227" y="4536385"/>
                  <a:pt x="4806302" y="4536385"/>
                </a:cubicBezTo>
                <a:lnTo>
                  <a:pt x="1425163" y="4536385"/>
                </a:lnTo>
                <a:cubicBezTo>
                  <a:pt x="1086964" y="4536385"/>
                  <a:pt x="812799" y="4810550"/>
                  <a:pt x="812799" y="5148749"/>
                </a:cubicBezTo>
                <a:lnTo>
                  <a:pt x="812799" y="7598131"/>
                </a:lnTo>
                <a:cubicBezTo>
                  <a:pt x="812799" y="7936330"/>
                  <a:pt x="1086964" y="8210495"/>
                  <a:pt x="1425163" y="8210495"/>
                </a:cubicBezTo>
                <a:lnTo>
                  <a:pt x="0" y="8210495"/>
                </a:lnTo>
                <a:close/>
              </a:path>
            </a:pathLst>
          </a:cu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 name="Text 0"/>
          <p:cNvSpPr/>
          <p:nvPr/>
        </p:nvSpPr>
        <p:spPr>
          <a:xfrm>
            <a:off x="328121" y="318939"/>
            <a:ext cx="9911239" cy="504587"/>
          </a:xfrm>
          <a:prstGeom prst="rect">
            <a:avLst/>
          </a:prstGeom>
          <a:noFill/>
          <a:ln/>
        </p:spPr>
        <p:txBody>
          <a:bodyPr wrap="none" lIns="0" tIns="0" rIns="0" bIns="0" rtlCol="0" anchor="t"/>
          <a:lstStyle/>
          <a:p>
            <a:pPr marL="0" indent="0" algn="l">
              <a:lnSpc>
                <a:spcPts val="3950"/>
              </a:lnSpc>
              <a:buNone/>
            </a:pPr>
            <a:r>
              <a:rPr lang="en-US" sz="4000" dirty="0">
                <a:effectLst>
                  <a:glow rad="139700">
                    <a:schemeClr val="accent2">
                      <a:satMod val="175000"/>
                      <a:alpha val="40000"/>
                    </a:schemeClr>
                  </a:glow>
                </a:effectLst>
                <a:latin typeface="Gelasio Semi Bold" pitchFamily="34" charset="0"/>
                <a:ea typeface="Gelasio Semi Bold" pitchFamily="34" charset="-122"/>
                <a:cs typeface="Gelasio Semi Bold" pitchFamily="34" charset="-120"/>
              </a:rPr>
              <a:t>Proposed Methodology: CNN-Based Classification</a:t>
            </a:r>
            <a:endParaRPr lang="en-US" sz="4000" dirty="0">
              <a:effectLst>
                <a:glow rad="139700">
                  <a:schemeClr val="accent2">
                    <a:satMod val="175000"/>
                    <a:alpha val="40000"/>
                  </a:schemeClr>
                </a:glow>
              </a:effectLst>
            </a:endParaRPr>
          </a:p>
        </p:txBody>
      </p:sp>
      <p:sp>
        <p:nvSpPr>
          <p:cNvPr id="3" name="Text 1"/>
          <p:cNvSpPr/>
          <p:nvPr/>
        </p:nvSpPr>
        <p:spPr>
          <a:xfrm>
            <a:off x="328124" y="1142464"/>
            <a:ext cx="13500021" cy="258247"/>
          </a:xfrm>
          <a:prstGeom prst="rect">
            <a:avLst/>
          </a:prstGeom>
          <a:noFill/>
          <a:ln/>
        </p:spPr>
        <p:txBody>
          <a:bodyPr wrap="none" lIns="0" tIns="0" rIns="0" bIns="0" rtlCol="0" anchor="t"/>
          <a:lstStyle/>
          <a:p>
            <a:pPr marL="0" indent="0" algn="l">
              <a:lnSpc>
                <a:spcPts val="2000"/>
              </a:lnSpc>
              <a:buNone/>
            </a:pPr>
            <a:r>
              <a:rPr lang="en-US" sz="2400" dirty="0">
                <a:latin typeface="Gelasio" pitchFamily="34" charset="0"/>
                <a:ea typeface="Gelasio" pitchFamily="34" charset="-122"/>
                <a:cs typeface="Gelasio" pitchFamily="34" charset="-120"/>
              </a:rPr>
              <a:t>Our approach leverages Convolutional Neural Networks (CNNs) </a:t>
            </a:r>
          </a:p>
          <a:p>
            <a:pPr marL="0" indent="0" algn="l">
              <a:lnSpc>
                <a:spcPts val="2000"/>
              </a:lnSpc>
              <a:buNone/>
            </a:pPr>
            <a:r>
              <a:rPr lang="en-US" sz="2400" dirty="0">
                <a:latin typeface="Gelasio" pitchFamily="34" charset="0"/>
                <a:ea typeface="Gelasio" pitchFamily="34" charset="-122"/>
                <a:cs typeface="Gelasio" pitchFamily="34" charset="-120"/>
              </a:rPr>
              <a:t>to classify emotions from colored images, </a:t>
            </a:r>
          </a:p>
          <a:p>
            <a:pPr marL="0" indent="0" algn="l">
              <a:lnSpc>
                <a:spcPts val="2000"/>
              </a:lnSpc>
              <a:buNone/>
            </a:pPr>
            <a:r>
              <a:rPr lang="en-US" sz="2400" dirty="0">
                <a:latin typeface="Gelasio" pitchFamily="34" charset="0"/>
                <a:ea typeface="Gelasio" pitchFamily="34" charset="-122"/>
                <a:cs typeface="Gelasio" pitchFamily="34" charset="-120"/>
              </a:rPr>
              <a:t>considering hue, saturation, and contextual semantics</a:t>
            </a:r>
            <a:r>
              <a:rPr lang="en-US" sz="1250" dirty="0">
                <a:latin typeface="Gelasio" pitchFamily="34" charset="0"/>
                <a:ea typeface="Gelasio" pitchFamily="34" charset="-122"/>
                <a:cs typeface="Gelasio" pitchFamily="34" charset="-120"/>
              </a:rPr>
              <a:t>.</a:t>
            </a:r>
            <a:endParaRPr lang="en-US" sz="1250" dirty="0"/>
          </a:p>
        </p:txBody>
      </p:sp>
      <p:sp>
        <p:nvSpPr>
          <p:cNvPr id="4" name="Text 2"/>
          <p:cNvSpPr/>
          <p:nvPr/>
        </p:nvSpPr>
        <p:spPr>
          <a:xfrm>
            <a:off x="328124" y="2192179"/>
            <a:ext cx="2018705" cy="252413"/>
          </a:xfrm>
          <a:prstGeom prst="rect">
            <a:avLst/>
          </a:prstGeom>
          <a:noFill/>
          <a:ln/>
        </p:spPr>
        <p:txBody>
          <a:bodyPr wrap="none" lIns="0" tIns="0" rIns="0" bIns="0" rtlCol="0" anchor="t"/>
          <a:lstStyle/>
          <a:p>
            <a:pPr marL="0" indent="0" algn="l">
              <a:lnSpc>
                <a:spcPts val="1950"/>
              </a:lnSpc>
              <a:buNone/>
            </a:pPr>
            <a:r>
              <a:rPr lang="en-US" sz="2800" dirty="0">
                <a:latin typeface="Gelasio Semi Bold" pitchFamily="34" charset="0"/>
                <a:ea typeface="Gelasio Semi Bold" pitchFamily="34" charset="-122"/>
                <a:cs typeface="Gelasio Semi Bold" pitchFamily="34" charset="-120"/>
              </a:rPr>
              <a:t>Key Steps:</a:t>
            </a:r>
            <a:endParaRPr lang="en-US" sz="2800" dirty="0"/>
          </a:p>
        </p:txBody>
      </p:sp>
      <p:sp>
        <p:nvSpPr>
          <p:cNvPr id="5" name="Text 3"/>
          <p:cNvSpPr/>
          <p:nvPr/>
        </p:nvSpPr>
        <p:spPr>
          <a:xfrm>
            <a:off x="328122" y="2493198"/>
            <a:ext cx="6553081" cy="258247"/>
          </a:xfrm>
          <a:prstGeom prst="rect">
            <a:avLst/>
          </a:prstGeom>
          <a:noFill/>
          <a:ln/>
        </p:spPr>
        <p:txBody>
          <a:bodyPr wrap="none" lIns="0" tIns="0" rIns="0" bIns="0" rtlCol="0" anchor="t"/>
          <a:lstStyle/>
          <a:p>
            <a:pPr marL="342900" indent="-342900" algn="l">
              <a:lnSpc>
                <a:spcPts val="2000"/>
              </a:lnSpc>
              <a:buSzPct val="100000"/>
              <a:buChar char="•"/>
            </a:pPr>
            <a:r>
              <a:rPr lang="en-US" sz="2400" dirty="0">
                <a:latin typeface="Gelasio" pitchFamily="34" charset="0"/>
                <a:cs typeface="Gelasio" pitchFamily="34" charset="-120"/>
              </a:rPr>
              <a:t>Image preprocessing :Image </a:t>
            </a:r>
            <a:r>
              <a:rPr lang="en-US" sz="2400" dirty="0" smtClean="0">
                <a:latin typeface="Gelasio" pitchFamily="34" charset="0"/>
                <a:cs typeface="Gelasio" pitchFamily="34" charset="-120"/>
              </a:rPr>
              <a:t>resizing, RGB extraction,</a:t>
            </a:r>
          </a:p>
          <a:p>
            <a:pPr algn="l">
              <a:lnSpc>
                <a:spcPts val="2000"/>
              </a:lnSpc>
              <a:buSzPct val="100000"/>
            </a:pPr>
            <a:r>
              <a:rPr lang="en-US" sz="2400" dirty="0" smtClean="0">
                <a:latin typeface="Gelasio" pitchFamily="34" charset="0"/>
                <a:cs typeface="Gelasio" pitchFamily="34" charset="-120"/>
              </a:rPr>
              <a:t>                                              Normalization</a:t>
            </a:r>
            <a:r>
              <a:rPr lang="en-US" sz="2400" dirty="0">
                <a:latin typeface="Gelasio" pitchFamily="34" charset="0"/>
                <a:cs typeface="Gelasio" pitchFamily="34" charset="-120"/>
              </a:rPr>
              <a:t>, </a:t>
            </a:r>
            <a:r>
              <a:rPr lang="en-US" sz="2400" dirty="0" smtClean="0">
                <a:latin typeface="Gelasio" pitchFamily="34" charset="0"/>
                <a:cs typeface="Gelasio" pitchFamily="34" charset="-120"/>
              </a:rPr>
              <a:t>Augmentation</a:t>
            </a:r>
            <a:endParaRPr lang="en-US" sz="2400" dirty="0"/>
          </a:p>
        </p:txBody>
      </p:sp>
      <p:sp>
        <p:nvSpPr>
          <p:cNvPr id="6" name="Text 4"/>
          <p:cNvSpPr/>
          <p:nvPr/>
        </p:nvSpPr>
        <p:spPr>
          <a:xfrm>
            <a:off x="328124" y="3230242"/>
            <a:ext cx="6553081" cy="258247"/>
          </a:xfrm>
          <a:prstGeom prst="rect">
            <a:avLst/>
          </a:prstGeom>
          <a:noFill/>
          <a:ln/>
        </p:spPr>
        <p:txBody>
          <a:bodyPr wrap="none" lIns="0" tIns="0" rIns="0" bIns="0" rtlCol="0" anchor="t"/>
          <a:lstStyle/>
          <a:p>
            <a:pPr marL="342900" indent="-342900" algn="l">
              <a:lnSpc>
                <a:spcPts val="2000"/>
              </a:lnSpc>
              <a:buSzPct val="100000"/>
              <a:buChar char="•"/>
            </a:pPr>
            <a:r>
              <a:rPr lang="en-US" sz="2400" dirty="0">
                <a:latin typeface="Gelasio" pitchFamily="34" charset="0"/>
                <a:ea typeface="Gelasio" pitchFamily="34" charset="-122"/>
                <a:cs typeface="Gelasio" pitchFamily="34" charset="-120"/>
              </a:rPr>
              <a:t>CNN Classification (CNN, 2DCNN, LeNet5, ResNet50,</a:t>
            </a:r>
          </a:p>
          <a:p>
            <a:pPr algn="l">
              <a:lnSpc>
                <a:spcPts val="2000"/>
              </a:lnSpc>
              <a:buSzPct val="100000"/>
            </a:pPr>
            <a:r>
              <a:rPr lang="en-US" sz="2400" dirty="0">
                <a:latin typeface="Gelasio" pitchFamily="34" charset="0"/>
                <a:ea typeface="Gelasio" pitchFamily="34" charset="-122"/>
                <a:cs typeface="Gelasio" pitchFamily="34" charset="-120"/>
              </a:rPr>
              <a:t>                                           AlexNet, VGG-16)</a:t>
            </a:r>
            <a:endParaRPr lang="en-US" sz="1250" dirty="0"/>
          </a:p>
        </p:txBody>
      </p:sp>
      <p:sp>
        <p:nvSpPr>
          <p:cNvPr id="7" name="Text 5"/>
          <p:cNvSpPr/>
          <p:nvPr/>
        </p:nvSpPr>
        <p:spPr>
          <a:xfrm>
            <a:off x="328121" y="3926537"/>
            <a:ext cx="6553081" cy="258247"/>
          </a:xfrm>
          <a:prstGeom prst="rect">
            <a:avLst/>
          </a:prstGeom>
          <a:noFill/>
          <a:ln/>
        </p:spPr>
        <p:txBody>
          <a:bodyPr wrap="none" lIns="0" tIns="0" rIns="0" bIns="0" rtlCol="0" anchor="t"/>
          <a:lstStyle/>
          <a:p>
            <a:pPr marL="342900" indent="-342900" algn="l">
              <a:lnSpc>
                <a:spcPts val="2000"/>
              </a:lnSpc>
              <a:buSzPct val="100000"/>
              <a:buChar char="•"/>
            </a:pPr>
            <a:r>
              <a:rPr lang="en-US" sz="2400" dirty="0">
                <a:latin typeface="Gelasio" pitchFamily="34" charset="0"/>
                <a:cs typeface="Gelasio" pitchFamily="34" charset="-120"/>
              </a:rPr>
              <a:t>Classification of emotions reported by users to RGB class</a:t>
            </a:r>
            <a:endParaRPr lang="en-US" sz="2400" dirty="0"/>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39535"/>
            <a:ext cx="11821543" cy="708779"/>
          </a:xfrm>
          <a:prstGeom prst="rect">
            <a:avLst/>
          </a:prstGeom>
          <a:solidFill>
            <a:schemeClr val="accent2">
              <a:lumMod val="40000"/>
              <a:lumOff val="60000"/>
            </a:schemeClr>
          </a:solidFill>
          <a:ln/>
        </p:spPr>
        <p:txBody>
          <a:bodyPr wrap="none" lIns="0" tIns="0" rIns="0" bIns="0" rtlCol="0" anchor="t"/>
          <a:lstStyle/>
          <a:p>
            <a:pPr marL="0" indent="0" algn="l">
              <a:lnSpc>
                <a:spcPts val="5550"/>
              </a:lnSpc>
              <a:buNone/>
            </a:pPr>
            <a:r>
              <a:rPr lang="en-US" sz="4800" dirty="0">
                <a:latin typeface="Gelasio Semi Bold" pitchFamily="34" charset="0"/>
                <a:ea typeface="Gelasio Semi Bold" pitchFamily="34" charset="-122"/>
                <a:cs typeface="Gelasio Semi Bold" pitchFamily="34" charset="-120"/>
              </a:rPr>
              <a:t>CNN Variants for Emotion Recognition</a:t>
            </a:r>
            <a:endParaRPr lang="en-US" sz="4800" dirty="0"/>
          </a:p>
        </p:txBody>
      </p:sp>
      <p:grpSp>
        <p:nvGrpSpPr>
          <p:cNvPr id="27" name="Group 26"/>
          <p:cNvGrpSpPr/>
          <p:nvPr/>
        </p:nvGrpSpPr>
        <p:grpSpPr>
          <a:xfrm>
            <a:off x="1098661" y="1870241"/>
            <a:ext cx="6431427" cy="1746792"/>
            <a:chOff x="1110527" y="4395120"/>
            <a:chExt cx="6431427" cy="1746792"/>
          </a:xfrm>
        </p:grpSpPr>
        <p:grpSp>
          <p:nvGrpSpPr>
            <p:cNvPr id="25" name="Group 24"/>
            <p:cNvGrpSpPr/>
            <p:nvPr/>
          </p:nvGrpSpPr>
          <p:grpSpPr>
            <a:xfrm>
              <a:off x="1110527" y="4395120"/>
              <a:ext cx="6407944" cy="680442"/>
              <a:chOff x="793790" y="2201942"/>
              <a:chExt cx="6407944" cy="680442"/>
            </a:xfrm>
          </p:grpSpPr>
          <p:sp>
            <p:nvSpPr>
              <p:cNvPr id="3" name="Shape 1"/>
              <p:cNvSpPr/>
              <p:nvPr/>
            </p:nvSpPr>
            <p:spPr>
              <a:xfrm>
                <a:off x="793790" y="2511623"/>
                <a:ext cx="6407944" cy="121920"/>
              </a:xfrm>
              <a:prstGeom prst="roundRect">
                <a:avLst>
                  <a:gd name="adj" fmla="val 27907"/>
                </a:avLst>
              </a:prstGeom>
              <a:solidFill>
                <a:srgbClr val="D3C5B6"/>
              </a:solidFill>
              <a:ln/>
            </p:spPr>
          </p:sp>
          <p:sp>
            <p:nvSpPr>
              <p:cNvPr id="4" name="Shape 2"/>
              <p:cNvSpPr/>
              <p:nvPr/>
            </p:nvSpPr>
            <p:spPr>
              <a:xfrm>
                <a:off x="3690728" y="2201942"/>
                <a:ext cx="680442" cy="680442"/>
              </a:xfrm>
              <a:prstGeom prst="roundRect">
                <a:avLst>
                  <a:gd name="adj" fmla="val 134383"/>
                </a:avLst>
              </a:prstGeom>
              <a:solidFill>
                <a:srgbClr val="D3C5B6"/>
              </a:solidFill>
              <a:ln/>
            </p:spPr>
          </p:sp>
        </p:grpSp>
        <p:sp>
          <p:nvSpPr>
            <p:cNvPr id="6" name="Text 3"/>
            <p:cNvSpPr/>
            <p:nvPr/>
          </p:nvSpPr>
          <p:spPr>
            <a:xfrm>
              <a:off x="1648598" y="4976383"/>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cs typeface="Gelasio Semi Bold" pitchFamily="34" charset="-120"/>
                </a:rPr>
                <a:t>CNN</a:t>
              </a:r>
              <a:endParaRPr lang="en-US" sz="2200" dirty="0"/>
            </a:p>
          </p:txBody>
        </p:sp>
        <p:sp>
          <p:nvSpPr>
            <p:cNvPr id="7" name="Text 4"/>
            <p:cNvSpPr/>
            <p:nvPr/>
          </p:nvSpPr>
          <p:spPr>
            <a:xfrm>
              <a:off x="1648598" y="5416107"/>
              <a:ext cx="5893356"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cs typeface="Gelasio" pitchFamily="34" charset="-120"/>
                </a:rPr>
                <a:t>Adapted for RGB images, efficient for general color </a:t>
              </a:r>
            </a:p>
            <a:p>
              <a:pPr marL="0" indent="0" algn="l">
                <a:lnSpc>
                  <a:spcPts val="2850"/>
                </a:lnSpc>
                <a:buNone/>
              </a:pPr>
              <a:r>
                <a:rPr lang="en-US" sz="1750" dirty="0">
                  <a:latin typeface="Gelasio" pitchFamily="34" charset="0"/>
                  <a:cs typeface="Gelasio" pitchFamily="34" charset="-120"/>
                </a:rPr>
                <a:t>classification.</a:t>
              </a:r>
              <a:endParaRPr lang="en-US" sz="1750" dirty="0"/>
            </a:p>
          </p:txBody>
        </p:sp>
      </p:grpSp>
      <p:grpSp>
        <p:nvGrpSpPr>
          <p:cNvPr id="26" name="Group 25"/>
          <p:cNvGrpSpPr/>
          <p:nvPr/>
        </p:nvGrpSpPr>
        <p:grpSpPr>
          <a:xfrm>
            <a:off x="7700484" y="3843680"/>
            <a:ext cx="6408063" cy="680442"/>
            <a:chOff x="7428548" y="2237266"/>
            <a:chExt cx="6408063" cy="680442"/>
          </a:xfrm>
        </p:grpSpPr>
        <p:sp>
          <p:nvSpPr>
            <p:cNvPr id="8" name="Shape 5"/>
            <p:cNvSpPr/>
            <p:nvPr/>
          </p:nvSpPr>
          <p:spPr>
            <a:xfrm>
              <a:off x="7428548" y="2511623"/>
              <a:ext cx="6408063" cy="121920"/>
            </a:xfrm>
            <a:prstGeom prst="roundRect">
              <a:avLst>
                <a:gd name="adj" fmla="val 27907"/>
              </a:avLst>
            </a:prstGeom>
            <a:solidFill>
              <a:srgbClr val="D3C5B6"/>
            </a:solidFill>
            <a:ln/>
          </p:spPr>
        </p:sp>
        <p:sp>
          <p:nvSpPr>
            <p:cNvPr id="9" name="Shape 6"/>
            <p:cNvSpPr/>
            <p:nvPr/>
          </p:nvSpPr>
          <p:spPr>
            <a:xfrm>
              <a:off x="10239430" y="2237266"/>
              <a:ext cx="680442" cy="680442"/>
            </a:xfrm>
            <a:prstGeom prst="roundRect">
              <a:avLst>
                <a:gd name="adj" fmla="val 134383"/>
              </a:avLst>
            </a:prstGeom>
            <a:solidFill>
              <a:srgbClr val="D3C5B6"/>
            </a:solidFill>
            <a:ln/>
          </p:spPr>
        </p:sp>
      </p:grpSp>
      <p:grpSp>
        <p:nvGrpSpPr>
          <p:cNvPr id="42" name="Group 41"/>
          <p:cNvGrpSpPr/>
          <p:nvPr/>
        </p:nvGrpSpPr>
        <p:grpSpPr>
          <a:xfrm>
            <a:off x="8215072" y="4400233"/>
            <a:ext cx="5893475" cy="1155204"/>
            <a:chOff x="7785112" y="4957708"/>
            <a:chExt cx="5893475" cy="1155204"/>
          </a:xfrm>
        </p:grpSpPr>
        <p:sp>
          <p:nvSpPr>
            <p:cNvPr id="11" name="Text 7"/>
            <p:cNvSpPr/>
            <p:nvPr/>
          </p:nvSpPr>
          <p:spPr>
            <a:xfrm>
              <a:off x="7785112" y="4957708"/>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ea typeface="Gelasio Semi Bold" pitchFamily="34" charset="-122"/>
                  <a:cs typeface="Gelasio Semi Bold" pitchFamily="34" charset="-120"/>
                </a:rPr>
                <a:t>ResNet50</a:t>
              </a:r>
              <a:endParaRPr lang="en-US" sz="2200" dirty="0"/>
            </a:p>
          </p:txBody>
        </p:sp>
        <p:sp>
          <p:nvSpPr>
            <p:cNvPr id="12" name="Text 8"/>
            <p:cNvSpPr/>
            <p:nvPr/>
          </p:nvSpPr>
          <p:spPr>
            <a:xfrm>
              <a:off x="7785112" y="5387107"/>
              <a:ext cx="5893475"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ea typeface="Gelasio" pitchFamily="34" charset="-122"/>
                  <a:cs typeface="Gelasio" pitchFamily="34" charset="-120"/>
                </a:rPr>
                <a:t>Uses skip connections to address vanishing gradients in deep networks.</a:t>
              </a:r>
              <a:endParaRPr lang="en-US" sz="1750" dirty="0"/>
            </a:p>
          </p:txBody>
        </p:sp>
      </p:grpSp>
      <p:grpSp>
        <p:nvGrpSpPr>
          <p:cNvPr id="43" name="Group 42"/>
          <p:cNvGrpSpPr/>
          <p:nvPr/>
        </p:nvGrpSpPr>
        <p:grpSpPr>
          <a:xfrm>
            <a:off x="1167020" y="5718340"/>
            <a:ext cx="6407944" cy="1721558"/>
            <a:chOff x="1122144" y="6280143"/>
            <a:chExt cx="6407944" cy="1721558"/>
          </a:xfrm>
        </p:grpSpPr>
        <p:sp>
          <p:nvSpPr>
            <p:cNvPr id="13" name="Shape 9"/>
            <p:cNvSpPr/>
            <p:nvPr/>
          </p:nvSpPr>
          <p:spPr>
            <a:xfrm>
              <a:off x="1122144" y="6591961"/>
              <a:ext cx="6407944" cy="121920"/>
            </a:xfrm>
            <a:prstGeom prst="roundRect">
              <a:avLst>
                <a:gd name="adj" fmla="val 27907"/>
              </a:avLst>
            </a:prstGeom>
            <a:solidFill>
              <a:srgbClr val="D3C5B6"/>
            </a:solidFill>
            <a:ln/>
          </p:spPr>
        </p:sp>
        <p:sp>
          <p:nvSpPr>
            <p:cNvPr id="14" name="Shape 10"/>
            <p:cNvSpPr/>
            <p:nvPr/>
          </p:nvSpPr>
          <p:spPr>
            <a:xfrm>
              <a:off x="3927240" y="6280143"/>
              <a:ext cx="680442" cy="680442"/>
            </a:xfrm>
            <a:prstGeom prst="roundRect">
              <a:avLst>
                <a:gd name="adj" fmla="val 134383"/>
              </a:avLst>
            </a:prstGeom>
            <a:solidFill>
              <a:srgbClr val="D3C5B6"/>
            </a:solidFill>
            <a:ln/>
          </p:spPr>
        </p:sp>
        <p:sp>
          <p:nvSpPr>
            <p:cNvPr id="16" name="Text 11"/>
            <p:cNvSpPr/>
            <p:nvPr/>
          </p:nvSpPr>
          <p:spPr>
            <a:xfrm>
              <a:off x="1568373" y="6901371"/>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ea typeface="Gelasio Semi Bold" pitchFamily="34" charset="-122"/>
                  <a:cs typeface="Gelasio Semi Bold" pitchFamily="34" charset="-120"/>
                </a:rPr>
                <a:t>AlexNet</a:t>
              </a:r>
              <a:endParaRPr lang="en-US" sz="2200" dirty="0"/>
            </a:p>
          </p:txBody>
        </p:sp>
        <p:sp>
          <p:nvSpPr>
            <p:cNvPr id="17" name="Text 12"/>
            <p:cNvSpPr/>
            <p:nvPr/>
          </p:nvSpPr>
          <p:spPr>
            <a:xfrm>
              <a:off x="1568373" y="7275896"/>
              <a:ext cx="5893356"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ea typeface="Gelasio" pitchFamily="34" charset="-122"/>
                  <a:cs typeface="Gelasio" pitchFamily="34" charset="-120"/>
                </a:rPr>
                <a:t>Designed for RGB image classification, capturing large-scale color and edge features.</a:t>
              </a:r>
              <a:endParaRPr lang="en-US" sz="1750" dirty="0"/>
            </a:p>
          </p:txBody>
        </p:sp>
      </p:grpSp>
      <p:grpSp>
        <p:nvGrpSpPr>
          <p:cNvPr id="44" name="Group 43"/>
          <p:cNvGrpSpPr/>
          <p:nvPr/>
        </p:nvGrpSpPr>
        <p:grpSpPr>
          <a:xfrm>
            <a:off x="7746456" y="6024483"/>
            <a:ext cx="6408063" cy="1425272"/>
            <a:chOff x="7564516" y="6584936"/>
            <a:chExt cx="6408063" cy="1425272"/>
          </a:xfrm>
        </p:grpSpPr>
        <p:sp>
          <p:nvSpPr>
            <p:cNvPr id="18" name="Shape 13"/>
            <p:cNvSpPr/>
            <p:nvPr/>
          </p:nvSpPr>
          <p:spPr>
            <a:xfrm>
              <a:off x="7564516" y="6584936"/>
              <a:ext cx="6408063" cy="121920"/>
            </a:xfrm>
            <a:prstGeom prst="roundRect">
              <a:avLst>
                <a:gd name="adj" fmla="val 27907"/>
              </a:avLst>
            </a:prstGeom>
            <a:solidFill>
              <a:srgbClr val="D3C5B6"/>
            </a:solidFill>
            <a:ln/>
          </p:spPr>
        </p:sp>
        <p:sp>
          <p:nvSpPr>
            <p:cNvPr id="21" name="Text 15"/>
            <p:cNvSpPr/>
            <p:nvPr/>
          </p:nvSpPr>
          <p:spPr>
            <a:xfrm>
              <a:off x="8033132" y="6904647"/>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ea typeface="Gelasio Semi Bold" pitchFamily="34" charset="-122"/>
                  <a:cs typeface="Gelasio Semi Bold" pitchFamily="34" charset="-120"/>
                </a:rPr>
                <a:t>VGG-16</a:t>
              </a:r>
              <a:endParaRPr lang="en-US" sz="2200" dirty="0"/>
            </a:p>
          </p:txBody>
        </p:sp>
        <p:sp>
          <p:nvSpPr>
            <p:cNvPr id="22" name="Text 16"/>
            <p:cNvSpPr/>
            <p:nvPr/>
          </p:nvSpPr>
          <p:spPr>
            <a:xfrm>
              <a:off x="8033132" y="7284403"/>
              <a:ext cx="5893475"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ea typeface="Gelasio" pitchFamily="34" charset="-122"/>
                  <a:cs typeface="Gelasio" pitchFamily="34" charset="-120"/>
                </a:rPr>
                <a:t>Leverages pre-trained architecture with small 3x3 filters for hierarchical feature learning.</a:t>
              </a:r>
              <a:endParaRPr lang="en-US" sz="1750" dirty="0"/>
            </a:p>
          </p:txBody>
        </p:sp>
      </p:grpSp>
      <p:grpSp>
        <p:nvGrpSpPr>
          <p:cNvPr id="24" name="Group 23"/>
          <p:cNvGrpSpPr/>
          <p:nvPr/>
        </p:nvGrpSpPr>
        <p:grpSpPr>
          <a:xfrm>
            <a:off x="10577536" y="5772645"/>
            <a:ext cx="680442" cy="680442"/>
            <a:chOff x="10292298" y="4809411"/>
            <a:chExt cx="680442" cy="680442"/>
          </a:xfrm>
        </p:grpSpPr>
        <p:sp>
          <p:nvSpPr>
            <p:cNvPr id="19" name="Shape 14"/>
            <p:cNvSpPr/>
            <p:nvPr/>
          </p:nvSpPr>
          <p:spPr>
            <a:xfrm>
              <a:off x="10292298" y="4809411"/>
              <a:ext cx="680442" cy="680442"/>
            </a:xfrm>
            <a:prstGeom prst="roundRect">
              <a:avLst>
                <a:gd name="adj" fmla="val 134383"/>
              </a:avLst>
            </a:prstGeom>
            <a:solidFill>
              <a:srgbClr val="D3C5B6"/>
            </a:solidFill>
            <a:ln/>
          </p:spPr>
        </p:sp>
        <p:pic>
          <p:nvPicPr>
            <p:cNvPr id="20" name="Image 3" descr="preencoded.png"/>
            <p:cNvPicPr>
              <a:picLocks noChangeAspect="1"/>
            </p:cNvPicPr>
            <p:nvPr/>
          </p:nvPicPr>
          <p:blipFill>
            <a:blip r:embed="rId3"/>
            <a:stretch>
              <a:fillRect/>
            </a:stretch>
          </p:blipFill>
          <p:spPr>
            <a:xfrm>
              <a:off x="10496371" y="4979551"/>
              <a:ext cx="272177" cy="340162"/>
            </a:xfrm>
            <a:prstGeom prst="rect">
              <a:avLst/>
            </a:prstGeom>
          </p:spPr>
        </p:pic>
      </p:grpSp>
      <p:grpSp>
        <p:nvGrpSpPr>
          <p:cNvPr id="28" name="Group 27"/>
          <p:cNvGrpSpPr/>
          <p:nvPr/>
        </p:nvGrpSpPr>
        <p:grpSpPr>
          <a:xfrm>
            <a:off x="1167020" y="3801215"/>
            <a:ext cx="6407944" cy="1746792"/>
            <a:chOff x="1110527" y="4395120"/>
            <a:chExt cx="6407944" cy="1746792"/>
          </a:xfrm>
        </p:grpSpPr>
        <p:grpSp>
          <p:nvGrpSpPr>
            <p:cNvPr id="29" name="Group 28"/>
            <p:cNvGrpSpPr/>
            <p:nvPr/>
          </p:nvGrpSpPr>
          <p:grpSpPr>
            <a:xfrm>
              <a:off x="1110527" y="4395120"/>
              <a:ext cx="6407944" cy="680442"/>
              <a:chOff x="793790" y="2201942"/>
              <a:chExt cx="6407944" cy="680442"/>
            </a:xfrm>
          </p:grpSpPr>
          <p:sp>
            <p:nvSpPr>
              <p:cNvPr id="32" name="Shape 1"/>
              <p:cNvSpPr/>
              <p:nvPr/>
            </p:nvSpPr>
            <p:spPr>
              <a:xfrm>
                <a:off x="793790" y="2511623"/>
                <a:ext cx="6407944" cy="121920"/>
              </a:xfrm>
              <a:prstGeom prst="roundRect">
                <a:avLst>
                  <a:gd name="adj" fmla="val 27907"/>
                </a:avLst>
              </a:prstGeom>
              <a:solidFill>
                <a:srgbClr val="D3C5B6"/>
              </a:solidFill>
              <a:ln/>
            </p:spPr>
          </p:sp>
          <p:sp>
            <p:nvSpPr>
              <p:cNvPr id="33" name="Shape 2"/>
              <p:cNvSpPr/>
              <p:nvPr/>
            </p:nvSpPr>
            <p:spPr>
              <a:xfrm>
                <a:off x="3622369" y="2201942"/>
                <a:ext cx="680442" cy="680442"/>
              </a:xfrm>
              <a:prstGeom prst="roundRect">
                <a:avLst>
                  <a:gd name="adj" fmla="val 134383"/>
                </a:avLst>
              </a:prstGeom>
              <a:solidFill>
                <a:srgbClr val="D3C5B6"/>
              </a:solidFill>
              <a:ln/>
            </p:spPr>
          </p:sp>
        </p:grpSp>
        <p:sp>
          <p:nvSpPr>
            <p:cNvPr id="30" name="Text 3"/>
            <p:cNvSpPr/>
            <p:nvPr/>
          </p:nvSpPr>
          <p:spPr>
            <a:xfrm>
              <a:off x="1580239" y="4976383"/>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ea typeface="Gelasio Semi Bold" pitchFamily="34" charset="-122"/>
                  <a:cs typeface="Gelasio Semi Bold" pitchFamily="34" charset="-120"/>
                </a:rPr>
                <a:t>LeNet5</a:t>
              </a:r>
              <a:endParaRPr lang="en-US" sz="2200" dirty="0"/>
            </a:p>
          </p:txBody>
        </p:sp>
        <p:sp>
          <p:nvSpPr>
            <p:cNvPr id="31" name="Text 4"/>
            <p:cNvSpPr/>
            <p:nvPr/>
          </p:nvSpPr>
          <p:spPr>
            <a:xfrm>
              <a:off x="1580239" y="5416107"/>
              <a:ext cx="5893356"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ea typeface="Gelasio" pitchFamily="34" charset="-122"/>
                  <a:cs typeface="Gelasio" pitchFamily="34" charset="-120"/>
                </a:rPr>
                <a:t>Adapted for RGB images, efficient for low-complexity color classification.</a:t>
              </a:r>
              <a:endParaRPr lang="en-US" sz="1750" dirty="0"/>
            </a:p>
          </p:txBody>
        </p:sp>
      </p:grpSp>
      <p:grpSp>
        <p:nvGrpSpPr>
          <p:cNvPr id="35" name="Group 34"/>
          <p:cNvGrpSpPr/>
          <p:nvPr/>
        </p:nvGrpSpPr>
        <p:grpSpPr>
          <a:xfrm>
            <a:off x="7652225" y="1923448"/>
            <a:ext cx="6431427" cy="1693585"/>
            <a:chOff x="1110527" y="4446803"/>
            <a:chExt cx="6431427" cy="1693585"/>
          </a:xfrm>
        </p:grpSpPr>
        <p:grpSp>
          <p:nvGrpSpPr>
            <p:cNvPr id="36" name="Group 35"/>
            <p:cNvGrpSpPr/>
            <p:nvPr/>
          </p:nvGrpSpPr>
          <p:grpSpPr>
            <a:xfrm>
              <a:off x="1110527" y="4446803"/>
              <a:ext cx="6407944" cy="680442"/>
              <a:chOff x="793790" y="2253625"/>
              <a:chExt cx="6407944" cy="680442"/>
            </a:xfrm>
          </p:grpSpPr>
          <p:sp>
            <p:nvSpPr>
              <p:cNvPr id="39" name="Shape 1"/>
              <p:cNvSpPr/>
              <p:nvPr/>
            </p:nvSpPr>
            <p:spPr>
              <a:xfrm>
                <a:off x="793790" y="2511623"/>
                <a:ext cx="6407944" cy="121920"/>
              </a:xfrm>
              <a:prstGeom prst="roundRect">
                <a:avLst>
                  <a:gd name="adj" fmla="val 27907"/>
                </a:avLst>
              </a:prstGeom>
              <a:solidFill>
                <a:srgbClr val="D3C5B6"/>
              </a:solidFill>
              <a:ln/>
            </p:spPr>
          </p:sp>
          <p:sp>
            <p:nvSpPr>
              <p:cNvPr id="40" name="Shape 2"/>
              <p:cNvSpPr/>
              <p:nvPr/>
            </p:nvSpPr>
            <p:spPr>
              <a:xfrm>
                <a:off x="3657540" y="2253625"/>
                <a:ext cx="680442" cy="680442"/>
              </a:xfrm>
              <a:prstGeom prst="roundRect">
                <a:avLst>
                  <a:gd name="adj" fmla="val 134383"/>
                </a:avLst>
              </a:prstGeom>
              <a:solidFill>
                <a:srgbClr val="D3C5B6"/>
              </a:solidFill>
              <a:ln/>
            </p:spPr>
          </p:sp>
        </p:grpSp>
        <p:sp>
          <p:nvSpPr>
            <p:cNvPr id="37" name="Text 3"/>
            <p:cNvSpPr/>
            <p:nvPr/>
          </p:nvSpPr>
          <p:spPr>
            <a:xfrm>
              <a:off x="1648598" y="4979972"/>
              <a:ext cx="2835235" cy="354330"/>
            </a:xfrm>
            <a:prstGeom prst="rect">
              <a:avLst/>
            </a:prstGeom>
            <a:noFill/>
            <a:ln/>
          </p:spPr>
          <p:txBody>
            <a:bodyPr wrap="none" lIns="0" tIns="0" rIns="0" bIns="0" rtlCol="0" anchor="t"/>
            <a:lstStyle/>
            <a:p>
              <a:pPr marL="0" indent="0" algn="l">
                <a:lnSpc>
                  <a:spcPts val="2750"/>
                </a:lnSpc>
                <a:buNone/>
              </a:pPr>
              <a:r>
                <a:rPr lang="en-US" sz="2200" dirty="0">
                  <a:latin typeface="Gelasio Semi Bold" pitchFamily="34" charset="0"/>
                  <a:cs typeface="Gelasio Semi Bold" pitchFamily="34" charset="-120"/>
                </a:rPr>
                <a:t>2DCNN</a:t>
              </a:r>
              <a:endParaRPr lang="en-US" sz="2200" dirty="0"/>
            </a:p>
          </p:txBody>
        </p:sp>
        <p:sp>
          <p:nvSpPr>
            <p:cNvPr id="38" name="Text 4"/>
            <p:cNvSpPr/>
            <p:nvPr/>
          </p:nvSpPr>
          <p:spPr>
            <a:xfrm>
              <a:off x="1648598" y="5414583"/>
              <a:ext cx="5893356" cy="725805"/>
            </a:xfrm>
            <a:prstGeom prst="rect">
              <a:avLst/>
            </a:prstGeom>
            <a:noFill/>
            <a:ln/>
          </p:spPr>
          <p:txBody>
            <a:bodyPr wrap="square" lIns="0" tIns="0" rIns="0" bIns="0" rtlCol="0" anchor="t"/>
            <a:lstStyle/>
            <a:p>
              <a:pPr marL="0" indent="0" algn="l">
                <a:lnSpc>
                  <a:spcPts val="2850"/>
                </a:lnSpc>
                <a:buNone/>
              </a:pPr>
              <a:r>
                <a:rPr lang="en-US" sz="1750" dirty="0">
                  <a:latin typeface="Gelasio" pitchFamily="34" charset="0"/>
                  <a:ea typeface="Gelasio" pitchFamily="34" charset="-122"/>
                  <a:cs typeface="Gelasio" pitchFamily="34" charset="-120"/>
                </a:rPr>
                <a:t>Adapted for RGB images, efficient for spatial feature-based color classification.</a:t>
              </a:r>
              <a:endParaRPr lang="en-US" sz="1750" dirty="0"/>
            </a:p>
          </p:txBody>
        </p:sp>
      </p:grpSp>
      <p:pic>
        <p:nvPicPr>
          <p:cNvPr id="45" name="Image 3" descr="preencoded.png"/>
          <p:cNvPicPr>
            <a:picLocks noChangeAspect="1"/>
          </p:cNvPicPr>
          <p:nvPr/>
        </p:nvPicPr>
        <p:blipFill>
          <a:blip r:embed="rId3"/>
          <a:stretch>
            <a:fillRect/>
          </a:stretch>
        </p:blipFill>
        <p:spPr>
          <a:xfrm>
            <a:off x="4199790" y="2030692"/>
            <a:ext cx="272177" cy="340162"/>
          </a:xfrm>
          <a:prstGeom prst="rect">
            <a:avLst/>
          </a:prstGeom>
        </p:spPr>
      </p:pic>
      <p:pic>
        <p:nvPicPr>
          <p:cNvPr id="46" name="Image 3" descr="preencoded.png"/>
          <p:cNvPicPr>
            <a:picLocks noChangeAspect="1"/>
          </p:cNvPicPr>
          <p:nvPr/>
        </p:nvPicPr>
        <p:blipFill>
          <a:blip r:embed="rId3"/>
          <a:stretch>
            <a:fillRect/>
          </a:stretch>
        </p:blipFill>
        <p:spPr>
          <a:xfrm>
            <a:off x="4199790" y="3999447"/>
            <a:ext cx="272177" cy="340162"/>
          </a:xfrm>
          <a:prstGeom prst="rect">
            <a:avLst/>
          </a:prstGeom>
        </p:spPr>
      </p:pic>
      <p:pic>
        <p:nvPicPr>
          <p:cNvPr id="47" name="Image 3" descr="preencoded.png"/>
          <p:cNvPicPr>
            <a:picLocks noChangeAspect="1"/>
          </p:cNvPicPr>
          <p:nvPr/>
        </p:nvPicPr>
        <p:blipFill>
          <a:blip r:embed="rId3"/>
          <a:stretch>
            <a:fillRect/>
          </a:stretch>
        </p:blipFill>
        <p:spPr>
          <a:xfrm>
            <a:off x="4199790" y="5925104"/>
            <a:ext cx="272177" cy="340162"/>
          </a:xfrm>
          <a:prstGeom prst="rect">
            <a:avLst/>
          </a:prstGeom>
        </p:spPr>
      </p:pic>
      <p:pic>
        <p:nvPicPr>
          <p:cNvPr id="49" name="Image 3" descr="preencoded.png"/>
          <p:cNvPicPr>
            <a:picLocks noChangeAspect="1"/>
          </p:cNvPicPr>
          <p:nvPr/>
        </p:nvPicPr>
        <p:blipFill>
          <a:blip r:embed="rId3"/>
          <a:stretch>
            <a:fillRect/>
          </a:stretch>
        </p:blipFill>
        <p:spPr>
          <a:xfrm>
            <a:off x="10720106" y="4014072"/>
            <a:ext cx="272177" cy="340162"/>
          </a:xfrm>
          <a:prstGeom prst="rect">
            <a:avLst/>
          </a:prstGeom>
        </p:spPr>
      </p:pic>
      <p:pic>
        <p:nvPicPr>
          <p:cNvPr id="50" name="Image 3" descr="preencoded.png"/>
          <p:cNvPicPr>
            <a:picLocks noChangeAspect="1"/>
          </p:cNvPicPr>
          <p:nvPr/>
        </p:nvPicPr>
        <p:blipFill>
          <a:blip r:embed="rId3"/>
          <a:stretch>
            <a:fillRect/>
          </a:stretch>
        </p:blipFill>
        <p:spPr>
          <a:xfrm>
            <a:off x="10720107" y="2115783"/>
            <a:ext cx="272177" cy="3401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0207" y="466249"/>
            <a:ext cx="14037047" cy="529828"/>
          </a:xfrm>
          <a:prstGeom prst="rect">
            <a:avLst/>
          </a:prstGeom>
          <a:solidFill>
            <a:srgbClr val="FFFFCC"/>
          </a:solidFill>
          <a:ln/>
        </p:spPr>
        <p:txBody>
          <a:bodyPr wrap="none" lIns="0" tIns="0" rIns="0" bIns="0" rtlCol="0" anchor="t"/>
          <a:lstStyle/>
          <a:p>
            <a:pPr marL="0" indent="0" algn="l">
              <a:lnSpc>
                <a:spcPts val="4150"/>
              </a:lnSpc>
              <a:buNone/>
            </a:pPr>
            <a:r>
              <a:rPr lang="en-US" sz="4400" dirty="0">
                <a:latin typeface="Gelasio Semi Bold" pitchFamily="34" charset="0"/>
                <a:ea typeface="Gelasio Semi Bold" pitchFamily="34" charset="-122"/>
                <a:cs typeface="Gelasio Semi Bold" pitchFamily="34" charset="-120"/>
              </a:rPr>
              <a:t>Experimental Results and Performance Evaluation</a:t>
            </a:r>
            <a:endParaRPr lang="en-US" sz="4400" dirty="0"/>
          </a:p>
        </p:txBody>
      </p:sp>
      <p:sp>
        <p:nvSpPr>
          <p:cNvPr id="3" name="Text 1"/>
          <p:cNvSpPr/>
          <p:nvPr/>
        </p:nvSpPr>
        <p:spPr>
          <a:xfrm>
            <a:off x="593408" y="1335167"/>
            <a:ext cx="13443585" cy="271224"/>
          </a:xfrm>
          <a:prstGeom prst="rect">
            <a:avLst/>
          </a:prstGeom>
          <a:noFill/>
          <a:ln/>
        </p:spPr>
        <p:txBody>
          <a:bodyPr wrap="none" lIns="0" tIns="0" rIns="0" bIns="0" rtlCol="0" anchor="t"/>
          <a:lstStyle/>
          <a:p>
            <a:pPr marL="0" indent="0" algn="l">
              <a:lnSpc>
                <a:spcPts val="2100"/>
              </a:lnSpc>
              <a:buNone/>
            </a:pPr>
            <a:r>
              <a:rPr lang="en-US" sz="2400" dirty="0">
                <a:latin typeface="Gelasio" pitchFamily="34" charset="0"/>
                <a:ea typeface="Gelasio" pitchFamily="34" charset="-122"/>
                <a:cs typeface="Gelasio" pitchFamily="34" charset="-120"/>
              </a:rPr>
              <a:t>Tuned LeNet5 outperformed other CNNs with 94.74% accuracy in dominant color recognition</a:t>
            </a:r>
            <a:r>
              <a:rPr lang="en-US" sz="1300" dirty="0">
                <a:latin typeface="Gelasio" pitchFamily="34" charset="0"/>
                <a:ea typeface="Gelasio" pitchFamily="34" charset="-122"/>
                <a:cs typeface="Gelasio" pitchFamily="34" charset="-120"/>
              </a:rPr>
              <a:t>.</a:t>
            </a:r>
            <a:endParaRPr lang="en-US" sz="1300" dirty="0"/>
          </a:p>
        </p:txBody>
      </p:sp>
      <p:sp>
        <p:nvSpPr>
          <p:cNvPr id="4" name="Text 2"/>
          <p:cNvSpPr/>
          <p:nvPr/>
        </p:nvSpPr>
        <p:spPr>
          <a:xfrm>
            <a:off x="593408" y="1966674"/>
            <a:ext cx="2119432" cy="264914"/>
          </a:xfrm>
          <a:prstGeom prst="rect">
            <a:avLst/>
          </a:prstGeom>
          <a:noFill/>
          <a:ln/>
        </p:spPr>
        <p:txBody>
          <a:bodyPr wrap="none" lIns="0" tIns="0" rIns="0" bIns="0" rtlCol="0" anchor="t"/>
          <a:lstStyle/>
          <a:p>
            <a:pPr marL="0" indent="0" algn="l">
              <a:lnSpc>
                <a:spcPts val="2050"/>
              </a:lnSpc>
              <a:buNone/>
            </a:pPr>
            <a:r>
              <a:rPr lang="en-US" sz="3200" dirty="0">
                <a:latin typeface="Gelasio Semi Bold" pitchFamily="34" charset="0"/>
                <a:ea typeface="Gelasio Semi Bold" pitchFamily="34" charset="-122"/>
                <a:cs typeface="Gelasio Semi Bold" pitchFamily="34" charset="-120"/>
              </a:rPr>
              <a:t>Evaluation Metrics:</a:t>
            </a:r>
            <a:endParaRPr lang="en-US" sz="3200" dirty="0"/>
          </a:p>
        </p:txBody>
      </p:sp>
      <p:sp>
        <p:nvSpPr>
          <p:cNvPr id="5" name="Text 3"/>
          <p:cNvSpPr/>
          <p:nvPr/>
        </p:nvSpPr>
        <p:spPr>
          <a:xfrm>
            <a:off x="593408" y="2401133"/>
            <a:ext cx="6514981" cy="271224"/>
          </a:xfrm>
          <a:prstGeom prst="rect">
            <a:avLst/>
          </a:prstGeom>
          <a:noFill/>
          <a:ln/>
        </p:spPr>
        <p:txBody>
          <a:bodyPr wrap="none" lIns="0" tIns="0" rIns="0" bIns="0" rtlCol="0" anchor="t"/>
          <a:lstStyle/>
          <a:p>
            <a:pPr marL="342900" indent="-342900" algn="l">
              <a:lnSpc>
                <a:spcPts val="2100"/>
              </a:lnSpc>
              <a:buSzPct val="100000"/>
              <a:buChar char="•"/>
            </a:pPr>
            <a:r>
              <a:rPr lang="en-US" sz="2400" dirty="0">
                <a:latin typeface="Gelasio" pitchFamily="34" charset="0"/>
                <a:ea typeface="Gelasio" pitchFamily="34" charset="-122"/>
                <a:cs typeface="Gelasio" pitchFamily="34" charset="-120"/>
              </a:rPr>
              <a:t>Learning Curves: Model performance over time</a:t>
            </a:r>
            <a:r>
              <a:rPr lang="en-US" sz="1300" dirty="0">
                <a:latin typeface="Gelasio" pitchFamily="34" charset="0"/>
                <a:ea typeface="Gelasio" pitchFamily="34" charset="-122"/>
                <a:cs typeface="Gelasio" pitchFamily="34" charset="-120"/>
              </a:rPr>
              <a:t>.</a:t>
            </a:r>
            <a:endParaRPr lang="en-US" sz="1300" dirty="0"/>
          </a:p>
        </p:txBody>
      </p:sp>
      <p:sp>
        <p:nvSpPr>
          <p:cNvPr id="6" name="Text 4"/>
          <p:cNvSpPr/>
          <p:nvPr/>
        </p:nvSpPr>
        <p:spPr>
          <a:xfrm>
            <a:off x="593408" y="2731651"/>
            <a:ext cx="6514981" cy="271224"/>
          </a:xfrm>
          <a:prstGeom prst="rect">
            <a:avLst/>
          </a:prstGeom>
          <a:noFill/>
          <a:ln/>
        </p:spPr>
        <p:txBody>
          <a:bodyPr wrap="none" lIns="0" tIns="0" rIns="0" bIns="0" rtlCol="0" anchor="t"/>
          <a:lstStyle/>
          <a:p>
            <a:pPr marL="342900" indent="-342900" algn="l">
              <a:lnSpc>
                <a:spcPts val="2100"/>
              </a:lnSpc>
              <a:buSzPct val="100000"/>
              <a:buChar char="•"/>
            </a:pPr>
            <a:r>
              <a:rPr lang="en-US" sz="2400" dirty="0">
                <a:latin typeface="Gelasio" pitchFamily="34" charset="0"/>
                <a:ea typeface="Gelasio" pitchFamily="34" charset="-122"/>
                <a:cs typeface="Gelasio" pitchFamily="34" charset="-120"/>
              </a:rPr>
              <a:t>Confusion Matrix: Evaluates classification model performance</a:t>
            </a:r>
            <a:r>
              <a:rPr lang="en-US" sz="1300" dirty="0">
                <a:latin typeface="Gelasio" pitchFamily="34" charset="0"/>
                <a:ea typeface="Gelasio" pitchFamily="34" charset="-122"/>
                <a:cs typeface="Gelasio" pitchFamily="34" charset="-120"/>
              </a:rPr>
              <a:t>.</a:t>
            </a:r>
            <a:endParaRPr lang="en-US" sz="1300" dirty="0"/>
          </a:p>
        </p:txBody>
      </p:sp>
      <p:sp>
        <p:nvSpPr>
          <p:cNvPr id="7" name="Text 5"/>
          <p:cNvSpPr/>
          <p:nvPr/>
        </p:nvSpPr>
        <p:spPr>
          <a:xfrm>
            <a:off x="593408" y="3062168"/>
            <a:ext cx="6514981" cy="271224"/>
          </a:xfrm>
          <a:prstGeom prst="rect">
            <a:avLst/>
          </a:prstGeom>
          <a:noFill/>
          <a:ln/>
        </p:spPr>
        <p:txBody>
          <a:bodyPr wrap="none" lIns="0" tIns="0" rIns="0" bIns="0" rtlCol="0" anchor="t"/>
          <a:lstStyle/>
          <a:p>
            <a:pPr marL="342900" indent="-342900" algn="l">
              <a:lnSpc>
                <a:spcPts val="2100"/>
              </a:lnSpc>
              <a:buSzPct val="100000"/>
              <a:buChar char="•"/>
            </a:pPr>
            <a:r>
              <a:rPr lang="en-US" sz="2400" dirty="0">
                <a:latin typeface="Gelasio" pitchFamily="34" charset="0"/>
                <a:ea typeface="Gelasio" pitchFamily="34" charset="-122"/>
                <a:cs typeface="Gelasio" pitchFamily="34" charset="-120"/>
              </a:rPr>
              <a:t>ROC Curve: Plots True Positive Rate vs. False Positive Rate</a:t>
            </a:r>
            <a:r>
              <a:rPr lang="en-US" sz="1300" dirty="0">
                <a:latin typeface="Gelasio" pitchFamily="34" charset="0"/>
                <a:ea typeface="Gelasio" pitchFamily="34" charset="-122"/>
                <a:cs typeface="Gelasio" pitchFamily="34" charset="-120"/>
              </a:rPr>
              <a:t>.</a:t>
            </a:r>
            <a:endParaRPr lang="en-US" sz="1300" dirty="0"/>
          </a:p>
        </p:txBody>
      </p:sp>
      <p:pic>
        <p:nvPicPr>
          <p:cNvPr id="8" name="Picture 7">
            <a:extLst>
              <a:ext uri="{FF2B5EF4-FFF2-40B4-BE49-F238E27FC236}">
                <a16:creationId xmlns:a16="http://schemas.microsoft.com/office/drawing/2014/main" id="{C2CD6CB1-F3F3-B895-8510-2A9ADA7EA0C1}"/>
              </a:ext>
            </a:extLst>
          </p:cNvPr>
          <p:cNvPicPr>
            <a:picLocks noChangeAspect="1"/>
          </p:cNvPicPr>
          <p:nvPr/>
        </p:nvPicPr>
        <p:blipFill rotWithShape="1">
          <a:blip r:embed="rId3"/>
          <a:srcRect l="5536" t="24727" r="66595" b="35993"/>
          <a:stretch>
            <a:fillRect/>
          </a:stretch>
        </p:blipFill>
        <p:spPr bwMode="auto">
          <a:xfrm>
            <a:off x="9877000" y="3868541"/>
            <a:ext cx="4550255" cy="2950553"/>
          </a:xfrm>
          <a:prstGeom prst="rect">
            <a:avLst/>
          </a:prstGeom>
          <a:ln>
            <a:solidFill>
              <a:schemeClr val="accent1">
                <a:lumMod val="50000"/>
              </a:schemeClr>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9E4BCA1A-CE57-7F10-8916-93C54EC58F18}"/>
              </a:ext>
            </a:extLst>
          </p:cNvPr>
          <p:cNvPicPr>
            <a:picLocks noChangeAspect="1"/>
          </p:cNvPicPr>
          <p:nvPr/>
        </p:nvPicPr>
        <p:blipFill rotWithShape="1">
          <a:blip r:embed="rId4"/>
          <a:srcRect l="5045" t="24339" r="66092" b="39297"/>
          <a:stretch>
            <a:fillRect/>
          </a:stretch>
        </p:blipFill>
        <p:spPr bwMode="auto">
          <a:xfrm>
            <a:off x="549823" y="3868541"/>
            <a:ext cx="4861730" cy="2999481"/>
          </a:xfrm>
          <a:prstGeom prst="rect">
            <a:avLst/>
          </a:prstGeom>
          <a:ln>
            <a:solidFill>
              <a:schemeClr val="accent1">
                <a:lumMod val="50000"/>
              </a:schemeClr>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C134381-71B9-F197-D04E-98FDCEA36A43}"/>
              </a:ext>
            </a:extLst>
          </p:cNvPr>
          <p:cNvPicPr>
            <a:picLocks noChangeAspect="1"/>
          </p:cNvPicPr>
          <p:nvPr/>
        </p:nvPicPr>
        <p:blipFill rotWithShape="1">
          <a:blip r:embed="rId5"/>
          <a:srcRect l="5531" t="35524" r="66986" b="27600"/>
          <a:stretch>
            <a:fillRect/>
          </a:stretch>
        </p:blipFill>
        <p:spPr bwMode="auto">
          <a:xfrm>
            <a:off x="5561081" y="3868541"/>
            <a:ext cx="4166391" cy="2999481"/>
          </a:xfrm>
          <a:prstGeom prst="rect">
            <a:avLst/>
          </a:prstGeom>
          <a:ln>
            <a:solidFill>
              <a:schemeClr val="accent1">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4784987"/>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681241" y="622620"/>
            <a:ext cx="7556421" cy="1417558"/>
          </a:xfrm>
          <a:prstGeom prst="rect">
            <a:avLst/>
          </a:prstGeom>
          <a:solidFill>
            <a:srgbClr val="FFFFCC"/>
          </a:solidFill>
          <a:ln>
            <a:noFill/>
          </a:ln>
        </p:spPr>
        <p:style>
          <a:lnRef idx="1">
            <a:schemeClr val="accent2"/>
          </a:lnRef>
          <a:fillRef idx="2">
            <a:schemeClr val="accent2"/>
          </a:fillRef>
          <a:effectRef idx="1">
            <a:schemeClr val="accent2"/>
          </a:effectRef>
          <a:fontRef idx="minor">
            <a:schemeClr val="dk1"/>
          </a:fontRef>
        </p:style>
        <p:txBody>
          <a:bodyPr wrap="square" lIns="0" tIns="0" rIns="0" bIns="0" rtlCol="0" anchor="t"/>
          <a:lstStyle/>
          <a:p>
            <a:pPr marL="0" indent="0" algn="l">
              <a:lnSpc>
                <a:spcPts val="5550"/>
              </a:lnSpc>
              <a:buNone/>
            </a:pPr>
            <a:r>
              <a:rPr lang="en-US" sz="4800" dirty="0">
                <a:latin typeface="Gelasio Semi Bold" pitchFamily="34" charset="0"/>
                <a:ea typeface="Gelasio Semi Bold" pitchFamily="34" charset="-122"/>
                <a:cs typeface="Gelasio Semi Bold" pitchFamily="34" charset="-120"/>
              </a:rPr>
              <a:t>Model Interpretability: LRP and Grad-CAM</a:t>
            </a:r>
            <a:endParaRPr lang="en-US" sz="4800" dirty="0"/>
          </a:p>
        </p:txBody>
      </p:sp>
      <p:sp>
        <p:nvSpPr>
          <p:cNvPr id="4" name="Text 1"/>
          <p:cNvSpPr/>
          <p:nvPr/>
        </p:nvSpPr>
        <p:spPr>
          <a:xfrm>
            <a:off x="6681241" y="2249996"/>
            <a:ext cx="7556421" cy="725805"/>
          </a:xfrm>
          <a:prstGeom prst="rect">
            <a:avLst/>
          </a:prstGeom>
          <a:noFill/>
          <a:ln/>
        </p:spPr>
        <p:txBody>
          <a:bodyPr wrap="square" lIns="0" tIns="0" rIns="0" bIns="0" rtlCol="0" anchor="t"/>
          <a:lstStyle/>
          <a:p>
            <a:pPr marL="0" indent="0" algn="l">
              <a:lnSpc>
                <a:spcPts val="2850"/>
              </a:lnSpc>
              <a:buNone/>
            </a:pPr>
            <a:r>
              <a:rPr lang="en-US" sz="2000" dirty="0">
                <a:latin typeface="Gelasio" pitchFamily="34" charset="0"/>
                <a:ea typeface="Gelasio" pitchFamily="34" charset="-122"/>
                <a:cs typeface="Gelasio" pitchFamily="34" charset="-120"/>
              </a:rPr>
              <a:t>To ensure transparency, we integrate Layer-wise Relevance Propagation (LRP) and Grad-CAM for post-hoc model explanation.</a:t>
            </a:r>
            <a:endParaRPr lang="en-US" sz="2000" dirty="0"/>
          </a:p>
        </p:txBody>
      </p:sp>
      <p:sp>
        <p:nvSpPr>
          <p:cNvPr id="5" name="Text 2"/>
          <p:cNvSpPr/>
          <p:nvPr/>
        </p:nvSpPr>
        <p:spPr>
          <a:xfrm>
            <a:off x="6681241" y="3647215"/>
            <a:ext cx="3501509" cy="708660"/>
          </a:xfrm>
          <a:prstGeom prst="rect">
            <a:avLst/>
          </a:prstGeom>
          <a:noFill/>
          <a:ln/>
        </p:spPr>
        <p:txBody>
          <a:bodyPr wrap="square" lIns="0" tIns="0" rIns="0" bIns="0" rtlCol="0" anchor="t"/>
          <a:lstStyle/>
          <a:p>
            <a:pPr marL="0" indent="0" algn="l">
              <a:lnSpc>
                <a:spcPts val="2750"/>
              </a:lnSpc>
              <a:buNone/>
            </a:pPr>
            <a:r>
              <a:rPr lang="en-US" sz="2800" dirty="0">
                <a:latin typeface="Gelasio Semi Bold" pitchFamily="34" charset="0"/>
                <a:ea typeface="Gelasio Semi Bold" pitchFamily="34" charset="-122"/>
                <a:cs typeface="Gelasio Semi Bold" pitchFamily="34" charset="-120"/>
              </a:rPr>
              <a:t>Layer-wise Relevance Propagation (LRP)</a:t>
            </a:r>
            <a:endParaRPr lang="en-US" sz="2800" dirty="0"/>
          </a:p>
        </p:txBody>
      </p:sp>
      <p:sp>
        <p:nvSpPr>
          <p:cNvPr id="6" name="Text 3"/>
          <p:cNvSpPr/>
          <p:nvPr/>
        </p:nvSpPr>
        <p:spPr>
          <a:xfrm>
            <a:off x="6681240" y="4869722"/>
            <a:ext cx="3501509" cy="1814513"/>
          </a:xfrm>
          <a:prstGeom prst="rect">
            <a:avLst/>
          </a:prstGeom>
          <a:noFill/>
          <a:ln/>
        </p:spPr>
        <p:txBody>
          <a:bodyPr wrap="square" lIns="0" tIns="0" rIns="0" bIns="0" rtlCol="0" anchor="t"/>
          <a:lstStyle/>
          <a:p>
            <a:pPr marL="0" indent="0" algn="l">
              <a:lnSpc>
                <a:spcPts val="2850"/>
              </a:lnSpc>
              <a:buNone/>
            </a:pPr>
            <a:r>
              <a:rPr lang="en-US" sz="2000" dirty="0">
                <a:latin typeface="Gelasio" pitchFamily="34" charset="0"/>
                <a:ea typeface="Gelasio" pitchFamily="34" charset="-122"/>
                <a:cs typeface="Gelasio" pitchFamily="34" charset="-120"/>
              </a:rPr>
              <a:t>Decomposes model output to highlight input features most responsible for the decision, providing fine-grained interpretability.</a:t>
            </a:r>
            <a:endParaRPr lang="en-US" sz="2000" dirty="0"/>
          </a:p>
        </p:txBody>
      </p:sp>
      <p:sp>
        <p:nvSpPr>
          <p:cNvPr id="7" name="Text 4"/>
          <p:cNvSpPr/>
          <p:nvPr/>
        </p:nvSpPr>
        <p:spPr>
          <a:xfrm>
            <a:off x="10675857" y="3681036"/>
            <a:ext cx="2835235" cy="354330"/>
          </a:xfrm>
          <a:prstGeom prst="rect">
            <a:avLst/>
          </a:prstGeom>
          <a:noFill/>
          <a:ln/>
        </p:spPr>
        <p:txBody>
          <a:bodyPr wrap="none" lIns="0" tIns="0" rIns="0" bIns="0" rtlCol="0" anchor="t"/>
          <a:lstStyle/>
          <a:p>
            <a:pPr marL="0" indent="0" algn="l">
              <a:lnSpc>
                <a:spcPts val="2750"/>
              </a:lnSpc>
              <a:buNone/>
            </a:pPr>
            <a:r>
              <a:rPr lang="en-US" sz="2800" dirty="0">
                <a:latin typeface="Gelasio Semi Bold" pitchFamily="34" charset="0"/>
                <a:ea typeface="Gelasio Semi Bold" pitchFamily="34" charset="-122"/>
                <a:cs typeface="Gelasio Semi Bold" pitchFamily="34" charset="-120"/>
              </a:rPr>
              <a:t>Grad-CAM</a:t>
            </a:r>
            <a:endParaRPr lang="en-US" sz="2800" dirty="0"/>
          </a:p>
        </p:txBody>
      </p:sp>
      <p:sp>
        <p:nvSpPr>
          <p:cNvPr id="8" name="Text 5"/>
          <p:cNvSpPr/>
          <p:nvPr/>
        </p:nvSpPr>
        <p:spPr>
          <a:xfrm>
            <a:off x="10675857" y="4862644"/>
            <a:ext cx="3501509" cy="1451610"/>
          </a:xfrm>
          <a:prstGeom prst="rect">
            <a:avLst/>
          </a:prstGeom>
          <a:noFill/>
          <a:ln/>
        </p:spPr>
        <p:txBody>
          <a:bodyPr wrap="square" lIns="0" tIns="0" rIns="0" bIns="0" rtlCol="0" anchor="t"/>
          <a:lstStyle/>
          <a:p>
            <a:pPr marL="0" indent="0" algn="l">
              <a:lnSpc>
                <a:spcPts val="2850"/>
              </a:lnSpc>
              <a:buNone/>
            </a:pPr>
            <a:r>
              <a:rPr lang="en-US" sz="2000" dirty="0">
                <a:latin typeface="Gelasio" pitchFamily="34" charset="0"/>
                <a:ea typeface="Gelasio" pitchFamily="34" charset="-122"/>
                <a:cs typeface="Gelasio" pitchFamily="34" charset="-120"/>
              </a:rPr>
              <a:t>Leverages gradients to produce a coarse localization map, highlighting influential regions in the input image for prediction</a:t>
            </a:r>
            <a:r>
              <a:rPr lang="en-US" sz="1750" dirty="0">
                <a:latin typeface="Gelasio" pitchFamily="34" charset="0"/>
                <a:ea typeface="Gelasio" pitchFamily="34" charset="-122"/>
                <a:cs typeface="Gelasio" pitchFamily="34" charset="-120"/>
              </a:rPr>
              <a:t>.</a:t>
            </a:r>
            <a:endParaRPr lang="en-US" sz="1750" dirty="0"/>
          </a:p>
        </p:txBody>
      </p:sp>
      <p:grpSp>
        <p:nvGrpSpPr>
          <p:cNvPr id="29" name="Group 28"/>
          <p:cNvGrpSpPr/>
          <p:nvPr/>
        </p:nvGrpSpPr>
        <p:grpSpPr>
          <a:xfrm>
            <a:off x="486945" y="622620"/>
            <a:ext cx="5921394" cy="5669907"/>
            <a:chOff x="0" y="347783"/>
            <a:chExt cx="5921394" cy="5669907"/>
          </a:xfrm>
        </p:grpSpPr>
        <p:pic>
          <p:nvPicPr>
            <p:cNvPr id="17" name="Picture 16"/>
            <p:cNvPicPr/>
            <p:nvPr/>
          </p:nvPicPr>
          <p:blipFill>
            <a:blip r:embed="rId3"/>
            <a:stretch>
              <a:fillRect/>
            </a:stretch>
          </p:blipFill>
          <p:spPr>
            <a:xfrm>
              <a:off x="0" y="681377"/>
              <a:ext cx="1859280" cy="1272342"/>
            </a:xfrm>
            <a:prstGeom prst="rect">
              <a:avLst/>
            </a:prstGeom>
          </p:spPr>
        </p:pic>
        <p:pic>
          <p:nvPicPr>
            <p:cNvPr id="18" name="Picture 17"/>
            <p:cNvPicPr/>
            <p:nvPr/>
          </p:nvPicPr>
          <p:blipFill rotWithShape="1">
            <a:blip r:embed="rId4"/>
            <a:srcRect l="2780" t="7540" r="48989" b="2715"/>
            <a:stretch>
              <a:fillRect/>
            </a:stretch>
          </p:blipFill>
          <p:spPr>
            <a:xfrm>
              <a:off x="2073294" y="673001"/>
              <a:ext cx="1996440" cy="1287780"/>
            </a:xfrm>
            <a:prstGeom prst="rect">
              <a:avLst/>
            </a:prstGeom>
          </p:spPr>
        </p:pic>
        <p:pic>
          <p:nvPicPr>
            <p:cNvPr id="19" name="Picture 18"/>
            <p:cNvPicPr/>
            <p:nvPr/>
          </p:nvPicPr>
          <p:blipFill rotWithShape="1">
            <a:blip r:embed="rId5"/>
            <a:srcRect l="3053" t="2483" r="8461" b="1350"/>
            <a:stretch>
              <a:fillRect/>
            </a:stretch>
          </p:blipFill>
          <p:spPr>
            <a:xfrm>
              <a:off x="4069734" y="681377"/>
              <a:ext cx="1851660" cy="1295400"/>
            </a:xfrm>
            <a:prstGeom prst="rect">
              <a:avLst/>
            </a:prstGeom>
          </p:spPr>
        </p:pic>
        <p:pic>
          <p:nvPicPr>
            <p:cNvPr id="21" name="Picture 2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 y="2357833"/>
              <a:ext cx="1851660" cy="1290320"/>
            </a:xfrm>
            <a:prstGeom prst="rect">
              <a:avLst/>
            </a:prstGeom>
            <a:noFill/>
            <a:ln>
              <a:noFill/>
            </a:ln>
          </p:spPr>
        </p:pic>
        <p:pic>
          <p:nvPicPr>
            <p:cNvPr id="22" name="Picture 21"/>
            <p:cNvPicPr/>
            <p:nvPr/>
          </p:nvPicPr>
          <p:blipFill rotWithShape="1">
            <a:blip r:embed="rId7">
              <a:extLst>
                <a:ext uri="{28A0092B-C50C-407E-A947-70E740481C1C}">
                  <a14:useLocalDpi xmlns:a14="http://schemas.microsoft.com/office/drawing/2010/main" val="0"/>
                </a:ext>
              </a:extLst>
            </a:blip>
            <a:srcRect l="4628" t="3436" r="1224" b="1622"/>
            <a:stretch>
              <a:fillRect/>
            </a:stretch>
          </p:blipFill>
          <p:spPr>
            <a:xfrm>
              <a:off x="2103775" y="2317373"/>
              <a:ext cx="1965960" cy="1290955"/>
            </a:xfrm>
            <a:prstGeom prst="rect">
              <a:avLst/>
            </a:prstGeom>
          </p:spPr>
        </p:pic>
        <p:pic>
          <p:nvPicPr>
            <p:cNvPr id="23" name="Picture 22"/>
            <p:cNvPicPr/>
            <p:nvPr/>
          </p:nvPicPr>
          <p:blipFill rotWithShape="1">
            <a:blip r:embed="rId8">
              <a:extLst>
                <a:ext uri="{28A0092B-C50C-407E-A947-70E740481C1C}">
                  <a14:useLocalDpi xmlns:a14="http://schemas.microsoft.com/office/drawing/2010/main" val="0"/>
                </a:ext>
              </a:extLst>
            </a:blip>
            <a:srcRect l="5717" t="42677" r="75587" b="24241"/>
            <a:stretch>
              <a:fillRect/>
            </a:stretch>
          </p:blipFill>
          <p:spPr bwMode="auto">
            <a:xfrm>
              <a:off x="4026554" y="2330006"/>
              <a:ext cx="1894840" cy="1291590"/>
            </a:xfrm>
            <a:prstGeom prst="rect">
              <a:avLst/>
            </a:prstGeom>
            <a:ln>
              <a:noFill/>
            </a:ln>
            <a:extLst>
              <a:ext uri="{53640926-AAD7-44D8-BBD7-CCE9431645EC}">
                <a14:shadowObscured xmlns:a14="http://schemas.microsoft.com/office/drawing/2010/main"/>
              </a:ext>
            </a:extLst>
          </p:spPr>
        </p:pic>
        <p:pic>
          <p:nvPicPr>
            <p:cNvPr id="24" name="Picture 23"/>
            <p:cNvPicPr/>
            <p:nvPr/>
          </p:nvPicPr>
          <p:blipFill>
            <a:blip r:embed="rId9">
              <a:extLst>
                <a:ext uri="{28A0092B-C50C-407E-A947-70E740481C1C}">
                  <a14:useLocalDpi xmlns:a14="http://schemas.microsoft.com/office/drawing/2010/main" val="0"/>
                </a:ext>
              </a:extLst>
            </a:blip>
            <a:srcRect/>
            <a:stretch>
              <a:fillRect/>
            </a:stretch>
          </p:blipFill>
          <p:spPr bwMode="auto">
            <a:xfrm>
              <a:off x="23821" y="3950623"/>
              <a:ext cx="1882140" cy="1290320"/>
            </a:xfrm>
            <a:prstGeom prst="rect">
              <a:avLst/>
            </a:prstGeom>
            <a:noFill/>
            <a:ln>
              <a:noFill/>
            </a:ln>
          </p:spPr>
        </p:pic>
        <p:pic>
          <p:nvPicPr>
            <p:cNvPr id="25" name="Picture 24"/>
            <p:cNvPicPr/>
            <p:nvPr/>
          </p:nvPicPr>
          <p:blipFill rotWithShape="1">
            <a:blip r:embed="rId10">
              <a:extLst>
                <a:ext uri="{28A0092B-C50C-407E-A947-70E740481C1C}">
                  <a14:useLocalDpi xmlns:a14="http://schemas.microsoft.com/office/drawing/2010/main" val="0"/>
                </a:ext>
              </a:extLst>
            </a:blip>
            <a:srcRect l="5827" t="31069" r="71186" b="35634"/>
            <a:stretch>
              <a:fillRect/>
            </a:stretch>
          </p:blipFill>
          <p:spPr bwMode="auto">
            <a:xfrm>
              <a:off x="2096154" y="3948924"/>
              <a:ext cx="1973580" cy="1299210"/>
            </a:xfrm>
            <a:prstGeom prst="rect">
              <a:avLst/>
            </a:prstGeom>
            <a:ln>
              <a:noFill/>
            </a:ln>
            <a:extLst>
              <a:ext uri="{53640926-AAD7-44D8-BBD7-CCE9431645EC}">
                <a14:shadowObscured xmlns:a14="http://schemas.microsoft.com/office/drawing/2010/main"/>
              </a:ext>
            </a:extLst>
          </p:spPr>
        </p:pic>
        <p:pic>
          <p:nvPicPr>
            <p:cNvPr id="26" name="Picture 25"/>
            <p:cNvPicPr/>
            <p:nvPr/>
          </p:nvPicPr>
          <p:blipFill rotWithShape="1">
            <a:blip r:embed="rId11">
              <a:extLst>
                <a:ext uri="{28A0092B-C50C-407E-A947-70E740481C1C}">
                  <a14:useLocalDpi xmlns:a14="http://schemas.microsoft.com/office/drawing/2010/main" val="0"/>
                </a:ext>
              </a:extLst>
            </a:blip>
            <a:srcRect l="6008" t="48361" r="76728" b="20025"/>
            <a:stretch>
              <a:fillRect/>
            </a:stretch>
          </p:blipFill>
          <p:spPr bwMode="auto">
            <a:xfrm>
              <a:off x="4048144" y="3960354"/>
              <a:ext cx="1851660" cy="1287780"/>
            </a:xfrm>
            <a:prstGeom prst="rect">
              <a:avLst/>
            </a:prstGeom>
            <a:ln>
              <a:noFill/>
            </a:ln>
            <a:extLst>
              <a:ext uri="{53640926-AAD7-44D8-BBD7-CCE9431645EC}">
                <a14:shadowObscured xmlns:a14="http://schemas.microsoft.com/office/drawing/2010/main"/>
              </a:ext>
            </a:extLst>
          </p:spPr>
        </p:pic>
        <p:sp>
          <p:nvSpPr>
            <p:cNvPr id="12" name="TextBox 11"/>
            <p:cNvSpPr txBox="1"/>
            <p:nvPr/>
          </p:nvSpPr>
          <p:spPr>
            <a:xfrm>
              <a:off x="192505" y="5371359"/>
              <a:ext cx="5229727" cy="646331"/>
            </a:xfrm>
            <a:prstGeom prst="rect">
              <a:avLst/>
            </a:prstGeom>
            <a:noFill/>
          </p:spPr>
          <p:txBody>
            <a:bodyPr wrap="square" rtlCol="0">
              <a:spAutoFit/>
            </a:bodyPr>
            <a:lstStyle/>
            <a:p>
              <a:r>
                <a:rPr lang="en-US" b="1" dirty="0" smtClean="0"/>
                <a:t>GRADCAM </a:t>
              </a:r>
              <a:r>
                <a:rPr lang="en-US" b="1" dirty="0"/>
                <a:t>visualizations </a:t>
              </a:r>
              <a:r>
                <a:rPr lang="en-US" b="1" dirty="0" smtClean="0"/>
                <a:t>for one </a:t>
              </a:r>
              <a:r>
                <a:rPr lang="en-US" b="1" dirty="0" smtClean="0"/>
                <a:t>image </a:t>
              </a:r>
              <a:r>
                <a:rPr lang="en-US" b="1" dirty="0"/>
                <a:t>from each class</a:t>
              </a:r>
            </a:p>
          </p:txBody>
        </p:sp>
        <p:sp>
          <p:nvSpPr>
            <p:cNvPr id="14" name="TextBox 13"/>
            <p:cNvSpPr txBox="1"/>
            <p:nvPr/>
          </p:nvSpPr>
          <p:spPr>
            <a:xfrm>
              <a:off x="2544130" y="347783"/>
              <a:ext cx="1268931" cy="369332"/>
            </a:xfrm>
            <a:prstGeom prst="rect">
              <a:avLst/>
            </a:prstGeom>
            <a:noFill/>
          </p:spPr>
          <p:txBody>
            <a:bodyPr wrap="square" rtlCol="0">
              <a:spAutoFit/>
            </a:bodyPr>
            <a:lstStyle/>
            <a:p>
              <a:r>
                <a:rPr lang="en-US" b="1" dirty="0" smtClean="0"/>
                <a:t>RED</a:t>
              </a:r>
              <a:endParaRPr lang="en-US" b="1" dirty="0"/>
            </a:p>
          </p:txBody>
        </p:sp>
        <p:sp>
          <p:nvSpPr>
            <p:cNvPr id="27" name="TextBox 26"/>
            <p:cNvSpPr txBox="1"/>
            <p:nvPr/>
          </p:nvSpPr>
          <p:spPr>
            <a:xfrm>
              <a:off x="2544130" y="2025791"/>
              <a:ext cx="819752" cy="369332"/>
            </a:xfrm>
            <a:prstGeom prst="rect">
              <a:avLst/>
            </a:prstGeom>
            <a:noFill/>
          </p:spPr>
          <p:txBody>
            <a:bodyPr wrap="square" rtlCol="0">
              <a:spAutoFit/>
            </a:bodyPr>
            <a:lstStyle/>
            <a:p>
              <a:r>
                <a:rPr lang="en-US" b="1" dirty="0" smtClean="0"/>
                <a:t>BLUE</a:t>
              </a:r>
              <a:endParaRPr lang="en-US" b="1" dirty="0"/>
            </a:p>
          </p:txBody>
        </p:sp>
        <p:sp>
          <p:nvSpPr>
            <p:cNvPr id="28" name="TextBox 27"/>
            <p:cNvSpPr txBox="1"/>
            <p:nvPr/>
          </p:nvSpPr>
          <p:spPr>
            <a:xfrm>
              <a:off x="2453031" y="3647215"/>
              <a:ext cx="994611" cy="369332"/>
            </a:xfrm>
            <a:prstGeom prst="rect">
              <a:avLst/>
            </a:prstGeom>
            <a:noFill/>
          </p:spPr>
          <p:txBody>
            <a:bodyPr wrap="square" rtlCol="0">
              <a:spAutoFit/>
            </a:bodyPr>
            <a:lstStyle/>
            <a:p>
              <a:r>
                <a:rPr lang="en-US" b="1" dirty="0" smtClean="0"/>
                <a:t>GREEN</a:t>
              </a:r>
              <a:endParaRPr lang="en-US" b="1" dirty="0"/>
            </a:p>
          </p:txBody>
        </p:sp>
      </p:gr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437</TotalTime>
  <Words>1201</Words>
  <Application>Microsoft Office PowerPoint</Application>
  <PresentationFormat>Custom</PresentationFormat>
  <Paragraphs>135</Paragraphs>
  <Slides>12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Cascadia Code</vt:lpstr>
      <vt:lpstr>Wingdings 3</vt:lpstr>
      <vt:lpstr>Algerian</vt:lpstr>
      <vt:lpstr>Gelasio</vt:lpstr>
      <vt:lpstr>Arial Rounded MT Bold</vt:lpstr>
      <vt:lpstr>Gelasio Semi Bold</vt:lpstr>
      <vt:lpstr>Century Gothic</vt:lpstr>
      <vt:lpstr>Calibri</vt:lpstr>
      <vt:lpstr>Arial</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RIDDHITA CHAKRABORTY</dc:creator>
  <cp:lastModifiedBy>Windows User</cp:lastModifiedBy>
  <cp:revision>41</cp:revision>
  <dcterms:created xsi:type="dcterms:W3CDTF">2025-07-17T14:03:31Z</dcterms:created>
  <dcterms:modified xsi:type="dcterms:W3CDTF">2025-07-22T17:21:38Z</dcterms:modified>
</cp:coreProperties>
</file>